
<file path=[Content_Types].xml><?xml version="1.0" encoding="utf-8"?>
<Types xmlns="http://schemas.openxmlformats.org/package/2006/content-types">
  <Default Extension="png" ContentType="image/png"/>
  <Default Extension="pdf" ContentType="application/pdf"/>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75" r:id="rId2"/>
    <p:sldId id="274" r:id="rId3"/>
    <p:sldId id="276" r:id="rId4"/>
    <p:sldId id="277" r:id="rId5"/>
    <p:sldId id="256" r:id="rId6"/>
    <p:sldId id="273" r:id="rId7"/>
    <p:sldId id="272" r:id="rId8"/>
    <p:sldId id="266" r:id="rId9"/>
    <p:sldId id="270" r:id="rId10"/>
    <p:sldId id="278" r:id="rId11"/>
    <p:sldId id="279" r:id="rId12"/>
    <p:sldId id="261" r:id="rId13"/>
    <p:sldId id="280" r:id="rId14"/>
    <p:sldId id="271" r:id="rId15"/>
    <p:sldId id="282" r:id="rId16"/>
    <p:sldId id="281" r:id="rId17"/>
    <p:sldId id="269" r:id="rId18"/>
    <p:sldId id="260"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5408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224" autoAdjust="0"/>
  </p:normalViewPr>
  <p:slideViewPr>
    <p:cSldViewPr>
      <p:cViewPr varScale="1">
        <p:scale>
          <a:sx n="51" d="100"/>
          <a:sy n="51" d="100"/>
        </p:scale>
        <p:origin x="-1404" y="-90"/>
      </p:cViewPr>
      <p:guideLst>
        <p:guide orient="horz" pos="2160"/>
        <p:guide pos="2880"/>
      </p:guideLst>
    </p:cSldViewPr>
  </p:slideViewPr>
  <p:notesTextViewPr>
    <p:cViewPr>
      <p:scale>
        <a:sx n="1" d="1"/>
        <a:sy n="1" d="1"/>
      </p:scale>
      <p:origin x="0" y="0"/>
    </p:cViewPr>
  </p:notesTextViewPr>
  <p:sorterViewPr>
    <p:cViewPr>
      <p:scale>
        <a:sx n="100" d="100"/>
        <a:sy n="100" d="100"/>
      </p:scale>
      <p:origin x="0" y="227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df>
</file>

<file path=ppt/media/image1.png>
</file>

<file path=ppt/media/image10.jpeg>
</file>

<file path=ppt/media/image11.png>
</file>

<file path=ppt/media/image12.png>
</file>

<file path=ppt/media/image13.jpeg>
</file>

<file path=ppt/media/image14.png>
</file>

<file path=ppt/media/image15.png>
</file>

<file path=ppt/media/image16.png>
</file>

<file path=ppt/media/image2.jpeg>
</file>

<file path=ppt/media/image3.jpeg>
</file>

<file path=ppt/media/image4.png>
</file>

<file path=ppt/media/image5.jpeg>
</file>

<file path=ppt/media/image6.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72AF3F4-C7BA-4B78-929F-0EEEFF526785}" type="datetimeFigureOut">
              <a:rPr lang="en-US" smtClean="0"/>
              <a:t>10/8/2012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0ACCB8F-96AA-46E7-AD93-F0471F725CC0}" type="slidenum">
              <a:rPr lang="en-US" smtClean="0"/>
              <a:t>‹#›</a:t>
            </a:fld>
            <a:endParaRPr lang="en-US"/>
          </a:p>
        </p:txBody>
      </p:sp>
    </p:spTree>
    <p:extLst>
      <p:ext uri="{BB962C8B-B14F-4D97-AF65-F5344CB8AC3E}">
        <p14:creationId xmlns:p14="http://schemas.microsoft.com/office/powerpoint/2010/main" val="2108976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esri.com/software/arcgis/geoportal/index.html"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lifemapper.org/" TargetMode="External"/></Relationships>
</file>

<file path=ppt/notesSlides/_rels/notesSlide11.xml.rels><?xml version="1.0" encoding="UTF-8" standalone="yes"?>
<Relationships xmlns="http://schemas.openxmlformats.org/package/2006/relationships"><Relationship Id="rId8" Type="http://schemas.openxmlformats.org/officeDocument/2006/relationships/hyperlink" Target="mailto:amaglia@nsf.gov" TargetMode="External"/><Relationship Id="rId13" Type="http://schemas.openxmlformats.org/officeDocument/2006/relationships/hyperlink" Target="http://www.nsf.gov/funding/pgm_summ.jsp?pims_id=12815" TargetMode="External"/><Relationship Id="rId3" Type="http://schemas.openxmlformats.org/officeDocument/2006/relationships/hyperlink" Target="http://www.nsf.gov/bio/budget/FY13/fy13.jsp" TargetMode="External"/><Relationship Id="rId7" Type="http://schemas.openxmlformats.org/officeDocument/2006/relationships/hyperlink" Target="mailto:pmccartn@nsf.gov" TargetMode="External"/><Relationship Id="rId12" Type="http://schemas.openxmlformats.org/officeDocument/2006/relationships/hyperlink" Target="http://www.nsf.gov/pubs/2010/nsf10612/nsf10612.htm?org=NSF" TargetMode="External"/><Relationship Id="rId2" Type="http://schemas.openxmlformats.org/officeDocument/2006/relationships/slide" Target="../slides/slide18.xml"/><Relationship Id="rId16" Type="http://schemas.openxmlformats.org/officeDocument/2006/relationships/hyperlink" Target="http://www.nsf.gov/geo/sees/sees_contacts.jsp" TargetMode="External"/><Relationship Id="rId1" Type="http://schemas.openxmlformats.org/officeDocument/2006/relationships/notesMaster" Target="../notesMasters/notesMaster1.xml"/><Relationship Id="rId6" Type="http://schemas.openxmlformats.org/officeDocument/2006/relationships/hyperlink" Target="http://www.nsf.gov/funding/pgm_summ.jsp?pims_id=503489&amp;org=NSF&amp;sel_org=XCUT&amp;from=fund" TargetMode="External"/><Relationship Id="rId11" Type="http://schemas.openxmlformats.org/officeDocument/2006/relationships/hyperlink" Target="http://www.nsf.gov/sees" TargetMode="External"/><Relationship Id="rId5" Type="http://schemas.openxmlformats.org/officeDocument/2006/relationships/hyperlink" Target="http://www.nsf.gov/pubs/2011/nsf11022/nsf11022.jsp" TargetMode="External"/><Relationship Id="rId15" Type="http://schemas.openxmlformats.org/officeDocument/2006/relationships/hyperlink" Target="http://www.nsf.gov/publications/pub_summ.jsp?ods_key=gpg" TargetMode="External"/><Relationship Id="rId10" Type="http://schemas.openxmlformats.org/officeDocument/2006/relationships/hyperlink" Target="mailto:gallen@nsf.gov" TargetMode="External"/><Relationship Id="rId4" Type="http://schemas.openxmlformats.org/officeDocument/2006/relationships/hyperlink" Target="http://www.nsf.gov/pubs/2012/nsf12019/nsf12019.jsp" TargetMode="External"/><Relationship Id="rId9" Type="http://schemas.openxmlformats.org/officeDocument/2006/relationships/hyperlink" Target="mailto:jdickers@nsf.gov" TargetMode="External"/><Relationship Id="rId14" Type="http://schemas.openxmlformats.org/officeDocument/2006/relationships/hyperlink" Target="http://www.nsf.gov/pubs/2011/nsf11531/nsf11531.htm?WT.mc_id=USNSF_25&amp;WT.mc_ev=click"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ACCB8F-96AA-46E7-AD93-F0471F725CC0}" type="slidenum">
              <a:rPr lang="en-US" smtClean="0"/>
              <a:t>1</a:t>
            </a:fld>
            <a:endParaRPr lang="en-US"/>
          </a:p>
        </p:txBody>
      </p:sp>
    </p:spTree>
    <p:extLst>
      <p:ext uri="{BB962C8B-B14F-4D97-AF65-F5344CB8AC3E}">
        <p14:creationId xmlns:p14="http://schemas.microsoft.com/office/powerpoint/2010/main" val="13933995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 name="Notes Placeholder 2"/>
          <p:cNvSpPr>
            <a:spLocks noGrp="1"/>
          </p:cNvSpPr>
          <p:nvPr>
            <p:ph type="body" idx="1"/>
          </p:nvPr>
        </p:nvSpPr>
        <p:spPr/>
        <p:txBody>
          <a:bodyPr wrap="square" numCol="1" anchor="t" anchorCtr="0" compatLnSpc="1">
            <a:prstTxWarp prst="textNoShape">
              <a:avLst/>
            </a:prstTxWarp>
          </a:bodyPr>
          <a:lstStyle/>
          <a:p>
            <a:pPr eaLnBrk="1" hangingPunct="1">
              <a:spcBef>
                <a:spcPct val="0"/>
              </a:spcBef>
            </a:pPr>
            <a:r>
              <a:rPr lang="en-US" dirty="0" smtClean="0"/>
              <a:t>What is Geo Portal? </a:t>
            </a:r>
            <a:r>
              <a:rPr lang="en-US" dirty="0" smtClean="0">
                <a:hlinkClick r:id="rId3"/>
              </a:rPr>
              <a:t>http://www.esri.com/software/arcgis/geoportal/index.html</a:t>
            </a:r>
            <a:endParaRPr lang="en-US" dirty="0" smtClean="0"/>
          </a:p>
          <a:p>
            <a:pPr algn="just" eaLnBrk="1" hangingPunct="1">
              <a:spcBef>
                <a:spcPct val="0"/>
              </a:spcBef>
              <a:spcAft>
                <a:spcPts val="1200"/>
              </a:spcAft>
            </a:pPr>
            <a:r>
              <a:rPr lang="en-US" dirty="0" smtClean="0"/>
              <a:t>ESRI </a:t>
            </a:r>
            <a:r>
              <a:rPr lang="en-US" dirty="0" err="1" smtClean="0"/>
              <a:t>GeoPortal</a:t>
            </a:r>
            <a:r>
              <a:rPr lang="en-US" dirty="0" smtClean="0"/>
              <a:t> is an open source metadata server that enables discovery and use of geospatial resources. </a:t>
            </a:r>
          </a:p>
          <a:p>
            <a:pPr algn="just" eaLnBrk="1" hangingPunct="1">
              <a:spcBef>
                <a:spcPct val="0"/>
              </a:spcBef>
            </a:pPr>
            <a:r>
              <a:rPr lang="en-US" dirty="0" err="1" smtClean="0"/>
              <a:t>GeoPortal</a:t>
            </a:r>
            <a:r>
              <a:rPr lang="en-US" dirty="0" smtClean="0"/>
              <a:t> enables organizations to manage and publish metadata about their geospatial resources and let their users to discover and connect to those resources</a:t>
            </a:r>
          </a:p>
          <a:p>
            <a:pPr algn="just" eaLnBrk="1" hangingPunct="1">
              <a:spcBef>
                <a:spcPct val="0"/>
              </a:spcBef>
            </a:pPr>
            <a:endParaRPr lang="en-US" dirty="0" smtClean="0"/>
          </a:p>
          <a:p>
            <a:pPr eaLnBrk="1" hangingPunct="1">
              <a:spcBef>
                <a:spcPct val="0"/>
              </a:spcBef>
            </a:pPr>
            <a:r>
              <a:rPr lang="en-US" dirty="0" smtClean="0"/>
              <a:t>What is </a:t>
            </a:r>
            <a:r>
              <a:rPr lang="en-US" dirty="0" err="1" smtClean="0"/>
              <a:t>LifeMapper</a:t>
            </a:r>
            <a:r>
              <a:rPr lang="en-US" dirty="0" smtClean="0"/>
              <a:t>? </a:t>
            </a:r>
            <a:r>
              <a:rPr lang="en-US" dirty="0" smtClean="0">
                <a:hlinkClick r:id="rId4"/>
              </a:rPr>
              <a:t>http://lifemapper.org/</a:t>
            </a:r>
            <a:endParaRPr lang="en-US" dirty="0" smtClean="0"/>
          </a:p>
          <a:p>
            <a:pPr eaLnBrk="1" hangingPunct="1">
              <a:spcBef>
                <a:spcPct val="0"/>
              </a:spcBef>
              <a:buFontTx/>
              <a:buChar char="•"/>
            </a:pPr>
            <a:r>
              <a:rPr lang="en-US" dirty="0" smtClean="0"/>
              <a:t>At its core, </a:t>
            </a:r>
            <a:r>
              <a:rPr lang="en-US" dirty="0" err="1" smtClean="0"/>
              <a:t>LifeMapper</a:t>
            </a:r>
            <a:r>
              <a:rPr lang="en-US" dirty="0" smtClean="0"/>
              <a:t> consists of two main components:</a:t>
            </a:r>
          </a:p>
          <a:p>
            <a:pPr marL="628650" lvl="1" indent="-171450" eaLnBrk="1" hangingPunct="1">
              <a:spcBef>
                <a:spcPct val="0"/>
              </a:spcBef>
              <a:buFontTx/>
              <a:buChar char="•"/>
            </a:pPr>
            <a:r>
              <a:rPr lang="en-US" dirty="0" smtClean="0"/>
              <a:t>First, An archive of species occurrence data, current and predicted climate and environmental data, and modeled habitat maps created from them</a:t>
            </a:r>
          </a:p>
          <a:p>
            <a:pPr marL="628650" lvl="1" indent="-171450" eaLnBrk="1" hangingPunct="1">
              <a:spcBef>
                <a:spcPct val="0"/>
              </a:spcBef>
              <a:buFontTx/>
              <a:buChar char="•"/>
            </a:pPr>
            <a:r>
              <a:rPr lang="en-US" dirty="0" smtClean="0"/>
              <a:t>And second, a set of tools, published as </a:t>
            </a:r>
            <a:r>
              <a:rPr lang="en-US" dirty="0" err="1" smtClean="0"/>
              <a:t>webservices</a:t>
            </a:r>
            <a:r>
              <a:rPr lang="en-US" dirty="0" smtClean="0"/>
              <a:t>, for researchers to use with </a:t>
            </a:r>
            <a:r>
              <a:rPr lang="en-US" dirty="0" err="1" smtClean="0"/>
              <a:t>LifeMapper’s</a:t>
            </a:r>
            <a:r>
              <a:rPr lang="en-US" dirty="0" smtClean="0"/>
              <a:t> data, or their own, to study biodiversity of single or multiple species</a:t>
            </a:r>
          </a:p>
          <a:p>
            <a:pPr eaLnBrk="1" hangingPunct="1">
              <a:spcBef>
                <a:spcPct val="0"/>
              </a:spcBef>
            </a:pPr>
            <a:endParaRPr lang="en-US" dirty="0" smtClean="0"/>
          </a:p>
          <a:p>
            <a:pPr eaLnBrk="1" hangingPunct="1">
              <a:spcBef>
                <a:spcPct val="0"/>
              </a:spcBef>
            </a:pPr>
            <a:r>
              <a:rPr lang="en-US" dirty="0" smtClean="0"/>
              <a:t>What is metadata?</a:t>
            </a:r>
          </a:p>
          <a:p>
            <a:pPr eaLnBrk="1" hangingPunct="1">
              <a:spcBef>
                <a:spcPct val="0"/>
              </a:spcBef>
            </a:pPr>
            <a:r>
              <a:rPr lang="en-US" dirty="0" smtClean="0"/>
              <a:t>Refer next slide</a:t>
            </a:r>
          </a:p>
          <a:p>
            <a:pPr eaLnBrk="1" hangingPunct="1">
              <a:spcBef>
                <a:spcPct val="0"/>
              </a:spcBef>
            </a:pPr>
            <a:endParaRPr lang="en-US" dirty="0" smtClean="0"/>
          </a:p>
          <a:p>
            <a:pPr eaLnBrk="1" hangingPunct="1">
              <a:spcBef>
                <a:spcPct val="0"/>
              </a:spcBef>
            </a:pPr>
            <a:r>
              <a:rPr lang="en-US" dirty="0" smtClean="0"/>
              <a:t>About this experiment:</a:t>
            </a:r>
          </a:p>
          <a:p>
            <a:pPr eaLnBrk="1" hangingPunct="1">
              <a:spcBef>
                <a:spcPct val="0"/>
              </a:spcBef>
            </a:pPr>
            <a:r>
              <a:rPr lang="en-US" dirty="0" smtClean="0"/>
              <a:t>Metadata describing Mount </a:t>
            </a:r>
            <a:r>
              <a:rPr lang="en-US" dirty="0" err="1" smtClean="0"/>
              <a:t>Kinabalu</a:t>
            </a:r>
            <a:r>
              <a:rPr lang="en-US" dirty="0" smtClean="0"/>
              <a:t> raster data will be catalogued in a Geo Portal at </a:t>
            </a:r>
            <a:r>
              <a:rPr lang="en-US" dirty="0" err="1" smtClean="0"/>
              <a:t>Universiti</a:t>
            </a:r>
            <a:r>
              <a:rPr lang="en-US" dirty="0" smtClean="0"/>
              <a:t> </a:t>
            </a:r>
            <a:r>
              <a:rPr lang="en-US" dirty="0" err="1" smtClean="0"/>
              <a:t>Teknologi</a:t>
            </a:r>
            <a:r>
              <a:rPr lang="en-US" dirty="0" smtClean="0"/>
              <a:t> Malaysia (UTM)</a:t>
            </a:r>
          </a:p>
          <a:p>
            <a:pPr eaLnBrk="1" hangingPunct="1">
              <a:spcBef>
                <a:spcPct val="0"/>
              </a:spcBef>
            </a:pPr>
            <a:r>
              <a:rPr lang="en-US" dirty="0" smtClean="0"/>
              <a:t>A script running from an Indiana University(IU) PRAGMA node will query this catalog and retrieve specimen data</a:t>
            </a:r>
          </a:p>
          <a:p>
            <a:pPr eaLnBrk="1" hangingPunct="1">
              <a:spcBef>
                <a:spcPct val="0"/>
              </a:spcBef>
            </a:pPr>
            <a:r>
              <a:rPr lang="en-US" dirty="0" smtClean="0"/>
              <a:t>Specimen data will be passed to </a:t>
            </a:r>
            <a:r>
              <a:rPr lang="en-US" dirty="0" err="1" smtClean="0"/>
              <a:t>LifeMapper</a:t>
            </a:r>
            <a:r>
              <a:rPr lang="en-US" dirty="0" smtClean="0"/>
              <a:t> </a:t>
            </a:r>
            <a:r>
              <a:rPr lang="en-US" dirty="0" err="1" smtClean="0"/>
              <a:t>webservice</a:t>
            </a:r>
            <a:r>
              <a:rPr lang="en-US" dirty="0" smtClean="0"/>
              <a:t> running at University of Kansas</a:t>
            </a:r>
          </a:p>
          <a:p>
            <a:pPr eaLnBrk="1" hangingPunct="1">
              <a:spcBef>
                <a:spcPct val="0"/>
              </a:spcBef>
            </a:pPr>
            <a:r>
              <a:rPr lang="en-US" dirty="0" err="1" smtClean="0"/>
              <a:t>LifeMapper</a:t>
            </a:r>
            <a:r>
              <a:rPr lang="en-US" dirty="0" smtClean="0"/>
              <a:t> will output predicted habited and metadata describing it</a:t>
            </a:r>
          </a:p>
          <a:p>
            <a:pPr eaLnBrk="1" hangingPunct="1">
              <a:spcBef>
                <a:spcPct val="0"/>
              </a:spcBef>
            </a:pPr>
            <a:r>
              <a:rPr lang="en-US" dirty="0" smtClean="0"/>
              <a:t>The script will catalog this metadata in a </a:t>
            </a:r>
            <a:r>
              <a:rPr lang="en-US" dirty="0" err="1" smtClean="0"/>
              <a:t>GeoPortal</a:t>
            </a:r>
            <a:r>
              <a:rPr lang="en-US" dirty="0" smtClean="0"/>
              <a:t> instance running at IU, so that users can search the catalog and retrieve the predicted habited via </a:t>
            </a:r>
            <a:r>
              <a:rPr lang="en-US" dirty="0" err="1" smtClean="0"/>
              <a:t>LifeMapper</a:t>
            </a:r>
            <a:endParaRPr lang="en-US" dirty="0" smtClean="0"/>
          </a:p>
        </p:txBody>
      </p:sp>
      <p:sp>
        <p:nvSpPr>
          <p:cNvPr id="5124" name="Slide Number Placeholder 3"/>
          <p:cNvSpPr>
            <a:spLocks noGrp="1"/>
          </p:cNvSpPr>
          <p:nvPr>
            <p:ph type="sldNum" sz="quarter" idx="5"/>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fld id="{03611228-81C3-4B39-A007-4895C5FFEAE6}" type="slidenum">
              <a:rPr lang="en-US"/>
              <a:pPr eaLnBrk="1" hangingPunct="1"/>
              <a:t>17</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From the Directorate narrative (</a:t>
            </a:r>
            <a:r>
              <a:rPr lang="en-US" sz="1200" u="sng" kern="1200" dirty="0" smtClean="0">
                <a:solidFill>
                  <a:schemeClr val="tx1"/>
                </a:solidFill>
                <a:effectLst/>
                <a:latin typeface="+mn-lt"/>
                <a:ea typeface="+mn-ea"/>
                <a:cs typeface="+mn-cs"/>
                <a:hlinkClick r:id="rId3"/>
              </a:rPr>
              <a:t>http://www.nsf.gov/bio/budget/FY13/fy13.jsp</a:t>
            </a:r>
            <a:r>
              <a:rPr lang="en-US" sz="1200" kern="1200" dirty="0" smtClean="0">
                <a:solidFill>
                  <a:schemeClr val="tx1"/>
                </a:solidFill>
                <a:effectLst/>
                <a:latin typeface="+mn-lt"/>
                <a:ea typeface="+mn-ea"/>
                <a:cs typeface="+mn-cs"/>
              </a:rPr>
              <a:t>):</a:t>
            </a:r>
          </a:p>
          <a:p>
            <a:pPr lvl="0"/>
            <a:r>
              <a:rPr lang="en-US" sz="1200" kern="1200" dirty="0" smtClean="0">
                <a:solidFill>
                  <a:schemeClr val="tx1"/>
                </a:solidFill>
                <a:effectLst/>
                <a:latin typeface="+mn-lt"/>
                <a:ea typeface="+mn-ea"/>
                <a:cs typeface="+mn-cs"/>
              </a:rPr>
              <a:t>BIO’s FY 2013 Request prioritizes contributions to the </a:t>
            </a:r>
            <a:r>
              <a:rPr lang="en-US" sz="1200" kern="1200" dirty="0" err="1" smtClean="0">
                <a:solidFill>
                  <a:schemeClr val="tx1"/>
                </a:solidFill>
                <a:effectLst/>
                <a:latin typeface="+mn-lt"/>
                <a:ea typeface="+mn-ea"/>
                <a:cs typeface="+mn-cs"/>
              </a:rPr>
              <a:t>OneNSF</a:t>
            </a:r>
            <a:r>
              <a:rPr lang="en-US" sz="1200" kern="1200" dirty="0" smtClean="0">
                <a:solidFill>
                  <a:schemeClr val="tx1"/>
                </a:solidFill>
                <a:effectLst/>
                <a:latin typeface="+mn-lt"/>
                <a:ea typeface="+mn-ea"/>
                <a:cs typeface="+mn-cs"/>
              </a:rPr>
              <a:t> Framework through support for innovative, interdisciplinary activities including Innovation Corps (I-Corps), INSPIRE, Science Engineering and Education for Sustainability (SEES), </a:t>
            </a:r>
            <a:r>
              <a:rPr lang="en-US" sz="1200" kern="1200" dirty="0" err="1" smtClean="0">
                <a:solidFill>
                  <a:schemeClr val="tx1"/>
                </a:solidFill>
                <a:effectLst/>
                <a:latin typeface="+mn-lt"/>
                <a:ea typeface="+mn-ea"/>
                <a:cs typeface="+mn-cs"/>
              </a:rPr>
              <a:t>Cyberinfrastructure</a:t>
            </a:r>
            <a:r>
              <a:rPr lang="en-US" sz="1200" kern="1200" dirty="0" smtClean="0">
                <a:solidFill>
                  <a:schemeClr val="tx1"/>
                </a:solidFill>
                <a:effectLst/>
                <a:latin typeface="+mn-lt"/>
                <a:ea typeface="+mn-ea"/>
                <a:cs typeface="+mn-cs"/>
              </a:rPr>
              <a:t> Framework for 21st Century Science and Engineering (CIF21), Expeditions in Education (E2), and Cyber-enabled Materials and Manufacturing and Smart Systems (CEMMSS). BIO also focuses investments on research to address the five Grand Challenges in Biology: synthesizing life-like systems; understanding the brain; predicting organisms’ characteristics from their DNA sequences; elucidating interactions between the earth, its climate and its biosphere; and understanding biological diversity (2010 National Research Council report, “Research at the Intersection of the Physical and Life Sciences”). In addition, BIO’s enhanced support for Research at the Interface of Biological and Mathematical and Physical Sciences and Engineering (</a:t>
            </a:r>
            <a:r>
              <a:rPr lang="en-US" sz="1200" kern="1200" dirty="0" err="1" smtClean="0">
                <a:solidFill>
                  <a:schemeClr val="tx1"/>
                </a:solidFill>
                <a:effectLst/>
                <a:latin typeface="+mn-lt"/>
                <a:ea typeface="+mn-ea"/>
                <a:cs typeface="+mn-cs"/>
              </a:rPr>
              <a:t>BioMaPS</a:t>
            </a:r>
            <a:r>
              <a:rPr lang="en-US" sz="1200" kern="1200" dirty="0" smtClean="0">
                <a:solidFill>
                  <a:schemeClr val="tx1"/>
                </a:solidFill>
                <a:effectLst/>
                <a:latin typeface="+mn-lt"/>
                <a:ea typeface="+mn-ea"/>
                <a:cs typeface="+mn-cs"/>
              </a:rPr>
              <a:t>) advances the knowledge frontier and bolsters the foundation of the </a:t>
            </a:r>
            <a:r>
              <a:rPr lang="en-US" sz="1200" kern="1200" dirty="0" err="1" smtClean="0">
                <a:solidFill>
                  <a:schemeClr val="tx1"/>
                </a:solidFill>
                <a:effectLst/>
                <a:latin typeface="+mn-lt"/>
                <a:ea typeface="+mn-ea"/>
                <a:cs typeface="+mn-cs"/>
              </a:rPr>
              <a:t>OneNSF</a:t>
            </a:r>
            <a:r>
              <a:rPr lang="en-US" sz="1200" kern="1200" dirty="0" smtClean="0">
                <a:solidFill>
                  <a:schemeClr val="tx1"/>
                </a:solidFill>
                <a:effectLst/>
                <a:latin typeface="+mn-lt"/>
                <a:ea typeface="+mn-ea"/>
                <a:cs typeface="+mn-cs"/>
              </a:rPr>
              <a:t> Framework. </a:t>
            </a:r>
          </a:p>
          <a:p>
            <a:pPr lvl="0"/>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It does, however, hit those areas I mentioned.</a:t>
            </a:r>
          </a:p>
          <a:p>
            <a:r>
              <a:rPr lang="en-US" sz="1200" u="sng" kern="1200" dirty="0" smtClean="0">
                <a:solidFill>
                  <a:schemeClr val="tx1"/>
                </a:solidFill>
                <a:effectLst/>
                <a:latin typeface="+mn-lt"/>
                <a:ea typeface="+mn-ea"/>
                <a:cs typeface="+mn-cs"/>
                <a:hlinkClick r:id="rId4"/>
              </a:rPr>
              <a:t>http://www.nsf.gov/pubs/2012/nsf12019/nsf12019.jsp</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But also see (to which you are a signatory):</a:t>
            </a:r>
          </a:p>
          <a:p>
            <a:r>
              <a:rPr lang="en-US" sz="1200" u="sng" kern="1200" dirty="0" smtClean="0">
                <a:solidFill>
                  <a:schemeClr val="tx1"/>
                </a:solidFill>
                <a:effectLst/>
                <a:latin typeface="+mn-lt"/>
                <a:ea typeface="+mn-ea"/>
                <a:cs typeface="+mn-cs"/>
                <a:hlinkClick r:id="rId5"/>
              </a:rPr>
              <a:t>http://www.nsf.gov/pubs/2011/nsf11022/nsf11022.jsp</a:t>
            </a:r>
            <a:endParaRPr lang="en-US" sz="1200" kern="1200" dirty="0" smtClean="0">
              <a:solidFill>
                <a:schemeClr val="tx1"/>
              </a:solidFill>
              <a:effectLst/>
              <a:latin typeface="+mn-lt"/>
              <a:ea typeface="+mn-ea"/>
              <a:cs typeface="+mn-cs"/>
            </a:endParaRPr>
          </a:p>
          <a:p>
            <a:pPr lvl="0"/>
            <a:endParaRPr lang="en-US" sz="1200" kern="1200" dirty="0" smtClean="0">
              <a:solidFill>
                <a:schemeClr val="tx1"/>
              </a:solidFill>
              <a:effectLst/>
              <a:latin typeface="+mn-lt"/>
              <a:ea typeface="+mn-ea"/>
              <a:cs typeface="+mn-cs"/>
            </a:endParaRPr>
          </a:p>
          <a:p>
            <a:pPr lvl="0"/>
            <a:endParaRPr lang="en-US" sz="1200" kern="1200" dirty="0" smtClean="0">
              <a:solidFill>
                <a:schemeClr val="tx1"/>
              </a:solidFill>
              <a:effectLst/>
              <a:latin typeface="+mn-lt"/>
              <a:ea typeface="+mn-ea"/>
              <a:cs typeface="+mn-cs"/>
            </a:endParaRPr>
          </a:p>
          <a:p>
            <a:r>
              <a:rPr lang="en-US" b="1" dirty="0" smtClean="0"/>
              <a:t>Dear Colleague Letter: </a:t>
            </a:r>
            <a:r>
              <a:rPr lang="en-US" b="1" dirty="0" err="1" smtClean="0"/>
              <a:t>Cyberinfrastructure</a:t>
            </a:r>
            <a:r>
              <a:rPr lang="en-US" b="1" dirty="0" smtClean="0"/>
              <a:t> in Support </a:t>
            </a:r>
            <a:br>
              <a:rPr lang="en-US" b="1" dirty="0" smtClean="0"/>
            </a:br>
            <a:r>
              <a:rPr lang="en-US" b="1" dirty="0" smtClean="0"/>
              <a:t>of Biological Sciences</a:t>
            </a:r>
            <a:r>
              <a:rPr lang="en-US" dirty="0" smtClean="0"/>
              <a:t/>
            </a:r>
            <a:br>
              <a:rPr lang="en-US" dirty="0" smtClean="0"/>
            </a:br>
            <a:endParaRPr lang="en-US" dirty="0" smtClean="0"/>
          </a:p>
          <a:p>
            <a:r>
              <a:rPr lang="en-US" dirty="0" smtClean="0"/>
              <a:t>Directorate for Biological Sciences</a:t>
            </a:r>
            <a:br>
              <a:rPr lang="en-US" dirty="0" smtClean="0"/>
            </a:br>
            <a:r>
              <a:rPr lang="en-US" dirty="0" smtClean="0"/>
              <a:t>Office of </a:t>
            </a:r>
            <a:r>
              <a:rPr lang="en-US" dirty="0" err="1" smtClean="0"/>
              <a:t>Cyberinfrastructure</a:t>
            </a:r>
            <a:r>
              <a:rPr lang="en-US" dirty="0" smtClean="0"/>
              <a:t/>
            </a:r>
            <a:br>
              <a:rPr lang="en-US" dirty="0" smtClean="0"/>
            </a:br>
            <a:r>
              <a:rPr lang="en-US" dirty="0" smtClean="0"/>
              <a:t>Offices of the Assistant Directors </a:t>
            </a:r>
          </a:p>
          <a:p>
            <a:r>
              <a:rPr lang="en-US" dirty="0" smtClean="0"/>
              <a:t>November 22, 2011</a:t>
            </a:r>
          </a:p>
          <a:p>
            <a:r>
              <a:rPr lang="en-US" dirty="0" smtClean="0"/>
              <a:t>The relationship between transformative scientific discovery and technological advance is an iterative, symbiotic one. The Directorate for Biological Sciences and the Office of </a:t>
            </a:r>
            <a:r>
              <a:rPr lang="en-US" dirty="0" err="1" smtClean="0"/>
              <a:t>Cyberinfrastructure</a:t>
            </a:r>
            <a:r>
              <a:rPr lang="en-US" dirty="0" smtClean="0"/>
              <a:t> would like to call attention to a recent, cross-foundation solicitation that provides a unique opportunity for members of the biological (and collaborating) sciences to become engaged in advancing an innovative and sustainable </a:t>
            </a:r>
            <a:r>
              <a:rPr lang="en-US" dirty="0" err="1" smtClean="0"/>
              <a:t>cyberinfrastructure</a:t>
            </a:r>
            <a:r>
              <a:rPr lang="en-US" dirty="0" smtClean="0"/>
              <a:t> in support of biological sciences. The Software Infrastructure for Sustained Innovation (SI2) (</a:t>
            </a:r>
            <a:r>
              <a:rPr lang="en-US" dirty="0" smtClean="0">
                <a:hlinkClick r:id="rId6"/>
              </a:rPr>
              <a:t>http://www.nsf.gov/funding/pgm_summ.jsp?pims_id=503489&amp;org=NSF&amp;sel_org=XCUT&amp;from=fund</a:t>
            </a:r>
            <a:r>
              <a:rPr lang="en-US" dirty="0" smtClean="0"/>
              <a:t>) program takes a multi-dimensional approach to the development and provisioning of scientific software. The SI2 program has recently announced a competition that includes </a:t>
            </a:r>
            <a:r>
              <a:rPr lang="en-US" i="1" dirty="0" smtClean="0"/>
              <a:t>Conceptualization Awards</a:t>
            </a:r>
            <a:r>
              <a:rPr lang="en-US" dirty="0" smtClean="0"/>
              <a:t>, which are planning awards aimed at organizing an interdisciplinary community to examine and define their software requirements and challenges.</a:t>
            </a:r>
          </a:p>
          <a:p>
            <a:r>
              <a:rPr lang="en-US" dirty="0" smtClean="0"/>
              <a:t>Numerous Dear Colleague Letters, research initiatives, and programs offered through the BIO Directorate, have drawn attention to significant areas of research where potential grand-challenge problems can be identified, including, but not limited to: </a:t>
            </a:r>
          </a:p>
          <a:p>
            <a:r>
              <a:rPr lang="en-US" dirty="0" smtClean="0"/>
              <a:t>environmental research at macro scales; </a:t>
            </a:r>
          </a:p>
          <a:p>
            <a:r>
              <a:rPr lang="en-US" dirty="0" smtClean="0">
                <a:solidFill>
                  <a:srgbClr val="C00000"/>
                </a:solidFill>
              </a:rPr>
              <a:t>predicting phenotypes from genotypes; </a:t>
            </a:r>
          </a:p>
          <a:p>
            <a:r>
              <a:rPr lang="en-US" dirty="0" smtClean="0">
                <a:solidFill>
                  <a:srgbClr val="C00000"/>
                </a:solidFill>
              </a:rPr>
              <a:t>characterizing and understanding dimensions of biodiversity on the planet;</a:t>
            </a:r>
            <a:r>
              <a:rPr lang="en-US" dirty="0" smtClean="0"/>
              <a:t> </a:t>
            </a:r>
          </a:p>
          <a:p>
            <a:r>
              <a:rPr lang="en-US" dirty="0" smtClean="0"/>
              <a:t>understanding complexity in biological systems; and </a:t>
            </a:r>
          </a:p>
          <a:p>
            <a:r>
              <a:rPr lang="en-US" dirty="0" smtClean="0"/>
              <a:t>research in science, engineering, and education for sustainability. </a:t>
            </a:r>
          </a:p>
          <a:p>
            <a:r>
              <a:rPr lang="en-US" dirty="0" smtClean="0"/>
              <a:t>When considering the constraints facing such emerging topics, it is possible to identify </a:t>
            </a:r>
            <a:r>
              <a:rPr lang="en-US" dirty="0" err="1" smtClean="0"/>
              <a:t>cyberinfrastructure</a:t>
            </a:r>
            <a:r>
              <a:rPr lang="en-US" dirty="0" smtClean="0"/>
              <a:t> challenges which, if addressed, could enable one or more areas to make significant advances. These include overcoming limits to data storage and transport, achieving high-throughput performance in critical analytic workflows, extracting complex data from multi-media source, multi-scale modeling and analysis. The past and current technological and research investments made by BIO in areas of data acquisition (National Ecological Observatory Network (NEON), Protein Data Bank (PDB), Plant Genome, Assembling the Tree of Life (ATOL), Long-term Ecological Research (LTER)), software tools (Advances in Biological Informatics (ABI), SI2), and collaborative science (BIO synthesis centers, Research Coordination Networks) present a fertile assortment of resources that could be leveraged to achieve new levels of technical capability to respond to grand challenge research questions.</a:t>
            </a:r>
          </a:p>
          <a:p>
            <a:r>
              <a:rPr lang="en-US" dirty="0" smtClean="0"/>
              <a:t>BIO encourages members of its research and informatics community to consider this opportunity, either by participating directly in the submission of conceptualization proposals, or by responding to invitations to participate in projects that may be funded through this program. BIO is especially interested in conceptualization proposals that focus on high priority research problems and that will significantly leverage existing investments in ways that transform the infrastructure in support of BIO and BIO-related research. OCI is interested in providing a comprehensive, shared software environment as part of an overall coordinated </a:t>
            </a:r>
            <a:r>
              <a:rPr lang="en-US" dirty="0" err="1" smtClean="0"/>
              <a:t>cyberinfrastructure</a:t>
            </a:r>
            <a:r>
              <a:rPr lang="en-US" dirty="0" smtClean="0"/>
              <a:t> and encourages interdisciplinary research to provide better infrastructure.</a:t>
            </a:r>
          </a:p>
          <a:p>
            <a:r>
              <a:rPr lang="en-US" dirty="0" smtClean="0"/>
              <a:t>Sincerely,</a:t>
            </a:r>
          </a:p>
          <a:p>
            <a:r>
              <a:rPr lang="en-US" dirty="0" smtClean="0"/>
              <a:t>John </a:t>
            </a:r>
            <a:r>
              <a:rPr lang="en-US" dirty="0" err="1" smtClean="0"/>
              <a:t>Wingfield</a:t>
            </a:r>
            <a:r>
              <a:rPr lang="en-US" dirty="0" smtClean="0"/>
              <a:t/>
            </a:r>
            <a:br>
              <a:rPr lang="en-US" dirty="0" smtClean="0"/>
            </a:br>
            <a:r>
              <a:rPr lang="en-US" dirty="0" smtClean="0"/>
              <a:t>Assistant Director for Biological Sciences </a:t>
            </a:r>
            <a:br>
              <a:rPr lang="en-US" dirty="0" smtClean="0"/>
            </a:br>
            <a:r>
              <a:rPr lang="en-US" dirty="0" smtClean="0"/>
              <a:t>National Science Foundation</a:t>
            </a:r>
          </a:p>
          <a:p>
            <a:r>
              <a:rPr lang="en-US" dirty="0" smtClean="0"/>
              <a:t>Alan Blatecky</a:t>
            </a:r>
            <a:br>
              <a:rPr lang="en-US" dirty="0" smtClean="0"/>
            </a:br>
            <a:r>
              <a:rPr lang="en-US" dirty="0" smtClean="0"/>
              <a:t>Director for Office of </a:t>
            </a:r>
            <a:r>
              <a:rPr lang="en-US" dirty="0" err="1" smtClean="0"/>
              <a:t>Cyberinfrastructure</a:t>
            </a:r>
            <a:r>
              <a:rPr lang="en-US" dirty="0" smtClean="0"/>
              <a:t/>
            </a:r>
            <a:br>
              <a:rPr lang="en-US" dirty="0" smtClean="0"/>
            </a:br>
            <a:r>
              <a:rPr lang="en-US" dirty="0" smtClean="0"/>
              <a:t>National Science Foundation</a:t>
            </a:r>
          </a:p>
          <a:p>
            <a:r>
              <a:rPr lang="en-US" dirty="0" smtClean="0"/>
              <a:t>Contact information of program officers:</a:t>
            </a:r>
            <a:br>
              <a:rPr lang="en-US" dirty="0" smtClean="0"/>
            </a:br>
            <a:r>
              <a:rPr lang="en-US" dirty="0" smtClean="0"/>
              <a:t>* Peter McCartney, BIO/DBI, </a:t>
            </a:r>
            <a:r>
              <a:rPr lang="en-US" dirty="0" smtClean="0">
                <a:hlinkClick r:id="rId7"/>
              </a:rPr>
              <a:t>pmccartn@nsf.gov</a:t>
            </a:r>
            <a:r>
              <a:rPr lang="en-US" dirty="0" smtClean="0"/>
              <a:t/>
            </a:r>
            <a:br>
              <a:rPr lang="en-US" dirty="0" smtClean="0"/>
            </a:br>
            <a:r>
              <a:rPr lang="en-US" dirty="0" smtClean="0"/>
              <a:t>* Anne </a:t>
            </a:r>
            <a:r>
              <a:rPr lang="en-US" dirty="0" err="1" smtClean="0"/>
              <a:t>Maglia</a:t>
            </a:r>
            <a:r>
              <a:rPr lang="en-US" dirty="0" smtClean="0"/>
              <a:t>, BIO/DBI, </a:t>
            </a:r>
            <a:r>
              <a:rPr lang="en-US" dirty="0" smtClean="0">
                <a:hlinkClick r:id="rId8"/>
              </a:rPr>
              <a:t>amaglia@nsf.gov</a:t>
            </a:r>
            <a:r>
              <a:rPr lang="en-US" dirty="0" smtClean="0"/>
              <a:t/>
            </a:r>
            <a:br>
              <a:rPr lang="en-US" dirty="0" smtClean="0"/>
            </a:br>
            <a:r>
              <a:rPr lang="en-US" dirty="0" smtClean="0"/>
              <a:t>* Julie Dickerson, BIO/DBI, </a:t>
            </a:r>
            <a:r>
              <a:rPr lang="en-US" dirty="0" smtClean="0">
                <a:hlinkClick r:id="rId9"/>
              </a:rPr>
              <a:t>jdickers@nsf.gov</a:t>
            </a:r>
            <a:r>
              <a:rPr lang="en-US" dirty="0" smtClean="0"/>
              <a:t/>
            </a:r>
            <a:br>
              <a:rPr lang="en-US" dirty="0" smtClean="0"/>
            </a:br>
            <a:r>
              <a:rPr lang="en-US" dirty="0" smtClean="0"/>
              <a:t>* Gabrielle Allen, OD/OCI, </a:t>
            </a:r>
            <a:r>
              <a:rPr lang="en-US" dirty="0" smtClean="0">
                <a:hlinkClick r:id="rId10"/>
              </a:rPr>
              <a:t>gallen@nsf.gov</a:t>
            </a:r>
            <a:endParaRPr lang="en-US" dirty="0" smtClean="0"/>
          </a:p>
          <a:p>
            <a:r>
              <a:rPr lang="en-US" dirty="0" smtClean="0"/>
              <a:t>Software Infrastructure for Sustained Innovation (SI2) website: </a:t>
            </a:r>
            <a:r>
              <a:rPr lang="en-US" dirty="0" smtClean="0">
                <a:hlinkClick r:id="rId6"/>
              </a:rPr>
              <a:t>http://www.nsf.gov/funding/pgm_summ.jsp?pims_id=503489&amp;org=NSF&amp;sel_org=XCUT&amp;from=fund</a:t>
            </a:r>
            <a:endParaRPr lang="en-US" dirty="0" smtClean="0"/>
          </a:p>
          <a:p>
            <a:pPr lvl="0"/>
            <a:endParaRPr lang="en-US" sz="1200" kern="1200" dirty="0" smtClean="0">
              <a:solidFill>
                <a:schemeClr val="tx1"/>
              </a:solidFill>
              <a:effectLst/>
              <a:latin typeface="+mn-lt"/>
              <a:ea typeface="+mn-ea"/>
              <a:cs typeface="+mn-cs"/>
            </a:endParaRPr>
          </a:p>
          <a:p>
            <a:pPr lvl="0"/>
            <a:endParaRPr lang="en-US" sz="1200" kern="1200" dirty="0" smtClean="0">
              <a:solidFill>
                <a:schemeClr val="tx1"/>
              </a:solidFill>
              <a:effectLst/>
              <a:latin typeface="+mn-lt"/>
              <a:ea typeface="+mn-ea"/>
              <a:cs typeface="+mn-cs"/>
            </a:endParaRPr>
          </a:p>
          <a:p>
            <a:pPr lvl="0"/>
            <a:endParaRPr lang="en-US" sz="1200" kern="1200" dirty="0" smtClean="0">
              <a:solidFill>
                <a:schemeClr val="tx1"/>
              </a:solidFill>
              <a:effectLst/>
              <a:latin typeface="+mn-lt"/>
              <a:ea typeface="+mn-ea"/>
              <a:cs typeface="+mn-cs"/>
            </a:endParaRPr>
          </a:p>
          <a:p>
            <a:r>
              <a:rPr lang="en-US" dirty="0" smtClean="0"/>
              <a:t>Dear Colleague Letter for the Science, Engineering and Education for Sustainability (SEES) NSF-Wide Investment Area</a:t>
            </a:r>
            <a:br>
              <a:rPr lang="en-US" dirty="0" smtClean="0"/>
            </a:br>
            <a:endParaRPr lang="en-US" dirty="0" smtClean="0"/>
          </a:p>
          <a:p>
            <a:r>
              <a:rPr lang="en-US" dirty="0" smtClean="0"/>
              <a:t>Achieving a sustainable human future in the face of both gradual and abrupt environmental change is one of the most significant challenges facing humanity. NSF will contribute to addressing this challenge by supporting the science and engineering research needed to understand and overcome the barriers to sustainable human well-being. In response to this global challenge, all eleven NSF Directorates and Offices have joined together to support Science, Engineering, and Education for Sustainability (SEES). The purpose of this DCL is to explain the scope of the SEES investment area, alert the community to activities that are being planned for the near term, and point to sources of additional information about future SEES plans.</a:t>
            </a:r>
          </a:p>
          <a:p>
            <a:r>
              <a:rPr lang="en-US" dirty="0" smtClean="0"/>
              <a:t>Through SEES, NSF seeks to enable the discoveries needed to inform actions that lead to environmental, energy and societal sustainability. SEES will include the conceptual, theoretical, empirical, and computational research needed to further develop the basic science, engineering, education, and policy knowledge base relevant to sustainability. Additionally, it will support projects at multiple scales, from the individual to the system level, and will stimulate innovations in education and learning research and practice. </a:t>
            </a:r>
          </a:p>
          <a:p>
            <a:r>
              <a:rPr lang="en-US" dirty="0" smtClean="0"/>
              <a:t>SEES is expected to be a multi-year effort that will address challenges in climate and energy research and education using a systems-based approach to understanding, predicting, and reacting to change in the linked natural, social, and built environment. In 2010, initial efforts focused on a suite of research and education programs at the intersection of climate and environment, with specific attention to incorporating human dimensions. Solicitations were released that addressed ocean acidification, water sustainability and climate, dimensions of biodiversity, earth systems modeling, and climate change education. Plans are to continue these competitions under the SEES portfolio. Future efforts will support research and education that builds connections between current projects, creates new nodes of activity, engages the public, and develops the personnel needed to understand the complexity of sustainability issues. </a:t>
            </a:r>
          </a:p>
          <a:p>
            <a:r>
              <a:rPr lang="en-US" dirty="0" smtClean="0"/>
              <a:t>In FY 2011, NSF plans to encourage interdisciplinary research and education on energy sustainability, with a particular emphasis on the socioeconomic and environmental implications. Potential areas of emphases include the development of sustainable energy technologies, development of techniques for effective and efficient use of water resources, and research in transportation technology. A continued focus will be placed on creating the necessary workforce to address sustainability challenges and connecting elements of the SEES portfolio. Specific efforts will support postdoctoral researchers and early career scientists at the interfaces between social sciences and other science and engineering disciplines.</a:t>
            </a:r>
          </a:p>
          <a:p>
            <a:r>
              <a:rPr lang="en-US" dirty="0" smtClean="0"/>
              <a:t>The SEES Portfolio will support research and education projects that span all eleven NSF Directorates and Offices, including:</a:t>
            </a:r>
          </a:p>
          <a:p>
            <a:r>
              <a:rPr lang="en-US" dirty="0" smtClean="0"/>
              <a:t>research at the energy-environment-society nexus </a:t>
            </a:r>
          </a:p>
          <a:p>
            <a:r>
              <a:rPr lang="en-US" dirty="0" smtClean="0"/>
              <a:t>novel energy production, harvesting, storage, transmission, and distribution technologies, and their intelligent control that minimizes environmental impact and corresponding adoption, socioeconomic, and policy issues </a:t>
            </a:r>
          </a:p>
          <a:p>
            <a:r>
              <a:rPr lang="en-US" dirty="0" smtClean="0"/>
              <a:t>innovative computational science and engineering methods and systems for monitoring, understanding and optimizing life-cycle energy costs and carbon footprints of natural, social and built systems (including IT systems themselves) </a:t>
            </a:r>
          </a:p>
          <a:p>
            <a:r>
              <a:rPr lang="en-US" dirty="0" smtClean="0"/>
              <a:t>data analysis, modeling, simulation, visualization, and intelligent decision-making facilitated by advanced computation to understand impacts of climate change and to analyze mitigation strategies </a:t>
            </a:r>
          </a:p>
          <a:p>
            <a:r>
              <a:rPr lang="en-US" dirty="0" smtClean="0"/>
              <a:t>study of societal factors such as vulnerability and resilience, and sensitivity to regional change </a:t>
            </a:r>
          </a:p>
          <a:p>
            <a:r>
              <a:rPr lang="en-US" dirty="0" smtClean="0"/>
              <a:t>short and long term research enabled by a new generation of experimental and observational networks </a:t>
            </a:r>
          </a:p>
          <a:p>
            <a:r>
              <a:rPr lang="en-US" dirty="0" smtClean="0"/>
              <a:t>support for interdisciplinary education/learning science research, development, and professional capacity-building related to sustainability science and engineering </a:t>
            </a:r>
          </a:p>
          <a:p>
            <a:r>
              <a:rPr lang="en-US" dirty="0" smtClean="0"/>
              <a:t>creation of research and education partnerships around forefront developments in sustainability science and engineering, both nationally and internationally </a:t>
            </a:r>
          </a:p>
          <a:p>
            <a:r>
              <a:rPr lang="en-US" dirty="0" smtClean="0"/>
              <a:t>development of the workforce required to understand the complexities of environmental, energy, and societal sustainability </a:t>
            </a:r>
          </a:p>
          <a:p>
            <a:r>
              <a:rPr lang="en-US" dirty="0" smtClean="0"/>
              <a:t>engaging the public to understand issues in sustainability and energy </a:t>
            </a:r>
          </a:p>
          <a:p>
            <a:r>
              <a:rPr lang="en-US" dirty="0" smtClean="0"/>
              <a:t>development of the </a:t>
            </a:r>
            <a:r>
              <a:rPr lang="en-US" dirty="0" err="1" smtClean="0"/>
              <a:t>cyberinfrastructure</a:t>
            </a:r>
            <a:r>
              <a:rPr lang="en-US" dirty="0" smtClean="0"/>
              <a:t> and research instrumentation needed to enable sustainability science and engineering </a:t>
            </a:r>
          </a:p>
          <a:p>
            <a:r>
              <a:rPr lang="en-US" dirty="0" smtClean="0"/>
              <a:t>support of the physical, cyber, and human infrastructure necessary to achieve SEES goals </a:t>
            </a:r>
          </a:p>
          <a:p>
            <a:r>
              <a:rPr lang="en-US" dirty="0" smtClean="0"/>
              <a:t>Researchers who are interested in SEES-related topics are encouraged to consider the following near term activities, as well as periodically check the SEES web page (</a:t>
            </a:r>
            <a:r>
              <a:rPr lang="en-US" dirty="0" smtClean="0">
                <a:hlinkClick r:id="rId11"/>
              </a:rPr>
              <a:t>http://www.nsf.gov/sees</a:t>
            </a:r>
            <a:r>
              <a:rPr lang="en-US" dirty="0" smtClean="0"/>
              <a:t>) for specific guidance on future research funding opportunities:</a:t>
            </a:r>
          </a:p>
          <a:p>
            <a:r>
              <a:rPr lang="en-US" dirty="0" smtClean="0"/>
              <a:t>The Dynamics of Coupled Natural and Human Systems (CNH) program is encouraging submission of projects related to SEES themes for its FY 2011 competition </a:t>
            </a:r>
            <a:r>
              <a:rPr lang="en-US" dirty="0" smtClean="0">
                <a:hlinkClick r:id="rId12"/>
              </a:rPr>
              <a:t>(NSF 10-612)</a:t>
            </a:r>
            <a:r>
              <a:rPr lang="en-US" dirty="0" smtClean="0"/>
              <a:t>. CNH is jointly managed by the Biological Sciences; Geosciences; and Social, Behavioral, and Economic Sciences, while other NSF units (including the Directorate for Engineering, the Directorate for Education and Human Resources, the Office of International Science and Engineering, and the Office of Polar Programs) participate in evaluation of proposals and, when appropriate, in funding awards. The CNH program is one of many standing programs contributing to the NSF portfolio of investments for SEES.</a:t>
            </a:r>
          </a:p>
          <a:p>
            <a:r>
              <a:rPr lang="en-US" dirty="0" smtClean="0"/>
              <a:t>The Catalyzing New International Collaborations program (</a:t>
            </a:r>
            <a:r>
              <a:rPr lang="en-US" dirty="0" smtClean="0">
                <a:hlinkClick r:id="rId13"/>
              </a:rPr>
              <a:t>NSF 11-508</a:t>
            </a:r>
            <a:r>
              <a:rPr lang="en-US" dirty="0" smtClean="0"/>
              <a:t>) provides support for the early phase of developing and coordinating research and education activities with foreign partner(s). These activities include, but are not limited to: planning visits, small workshops, initial data gathering activities, and the development of research coordination networks.</a:t>
            </a:r>
          </a:p>
          <a:p>
            <a:r>
              <a:rPr lang="en-US" dirty="0" smtClean="0"/>
              <a:t>The Research Coordination Networks program (</a:t>
            </a:r>
            <a:r>
              <a:rPr lang="en-US" dirty="0" smtClean="0">
                <a:hlinkClick r:id="rId14"/>
              </a:rPr>
              <a:t>NSF 11-531</a:t>
            </a:r>
            <a:r>
              <a:rPr lang="en-US" dirty="0" smtClean="0"/>
              <a:t>) supports planning activities that bring together novel groupings of researchers (including education researchers and experts in public engagement) and the development of innovative methods for networking investigators working on topics related to SEES.</a:t>
            </a:r>
          </a:p>
          <a:p>
            <a:r>
              <a:rPr lang="en-US" dirty="0" smtClean="0"/>
              <a:t>Where appropriate, researchers are encouraged to include support for postdoctoral researchers within new proposal submissions, especially those SEES-related projects providing opportunities to integrate the social and natural sciences.</a:t>
            </a:r>
          </a:p>
          <a:p>
            <a:r>
              <a:rPr lang="en-US" dirty="0" smtClean="0"/>
              <a:t>Interdisciplinary workshops are encouraged that would help inform the development of SEES activities over the coming years. Investigators should discuss their ideas with Program Officers in the most relevant NSF core program(s) to determine the saliency of their concepts with SEES goals. See Chapter II.D.8 of the Grant Proposal Guide for information about proposals for conferences, symposia and workshops (</a:t>
            </a:r>
            <a:r>
              <a:rPr lang="en-US" dirty="0" smtClean="0">
                <a:hlinkClick r:id="rId15"/>
              </a:rPr>
              <a:t>http://www.nsf.gov/publications/pub_summ.jsp?ods_key=gpg</a:t>
            </a:r>
            <a:r>
              <a:rPr lang="en-US" dirty="0" smtClean="0"/>
              <a:t>).</a:t>
            </a:r>
          </a:p>
          <a:p>
            <a:r>
              <a:rPr lang="en-US" dirty="0" smtClean="0"/>
              <a:t>For specific questions about SEES related activities, please see the list of SEES points of contact posted at </a:t>
            </a:r>
            <a:r>
              <a:rPr lang="en-US" dirty="0" smtClean="0">
                <a:hlinkClick r:id="rId16"/>
              </a:rPr>
              <a:t>http://www.nsf.gov/geo/sees/sees_contacts.jsp</a:t>
            </a:r>
            <a:r>
              <a:rPr lang="en-US" dirty="0" smtClean="0"/>
              <a:t>.</a:t>
            </a:r>
          </a:p>
          <a:p>
            <a:r>
              <a:rPr lang="en-US" dirty="0" smtClean="0"/>
              <a:t>Sincerely,</a:t>
            </a:r>
          </a:p>
          <a:p>
            <a:r>
              <a:rPr lang="en-US" dirty="0" smtClean="0"/>
              <a:t>Joann </a:t>
            </a:r>
            <a:r>
              <a:rPr lang="en-US" dirty="0" err="1" smtClean="0"/>
              <a:t>Roskoski</a:t>
            </a:r>
            <a:r>
              <a:rPr lang="en-US" dirty="0" smtClean="0"/>
              <a:t>, Acting Assistant Director/Directorate for Biological Sciences</a:t>
            </a:r>
            <a:br>
              <a:rPr lang="en-US" dirty="0" smtClean="0"/>
            </a:br>
            <a:r>
              <a:rPr lang="en-US" dirty="0" smtClean="0"/>
              <a:t>Peter Arzberger, Acting Assistant Director/Directorate for Computer &amp; Information Science and Engineering </a:t>
            </a:r>
            <a:br>
              <a:rPr lang="en-US" dirty="0" smtClean="0"/>
            </a:br>
            <a:r>
              <a:rPr lang="en-US" dirty="0" smtClean="0"/>
              <a:t>Joan </a:t>
            </a:r>
            <a:r>
              <a:rPr lang="en-US" dirty="0" err="1" smtClean="0"/>
              <a:t>Ferrini</a:t>
            </a:r>
            <a:r>
              <a:rPr lang="en-US" dirty="0" smtClean="0"/>
              <a:t>-Mundy, Acting Assistant Director/Directorate for Education and Human Resources</a:t>
            </a:r>
            <a:br>
              <a:rPr lang="en-US" dirty="0" smtClean="0"/>
            </a:br>
            <a:r>
              <a:rPr lang="en-US" dirty="0" smtClean="0"/>
              <a:t>Thomas Peterson, Assistant Director/Directorate for Engineering</a:t>
            </a:r>
            <a:br>
              <a:rPr lang="en-US" dirty="0" smtClean="0"/>
            </a:br>
            <a:r>
              <a:rPr lang="en-US" dirty="0" smtClean="0"/>
              <a:t>Timothy Killeen, Assistant Director/Directorate for Geosciences</a:t>
            </a:r>
            <a:br>
              <a:rPr lang="en-US" dirty="0" smtClean="0"/>
            </a:br>
            <a:r>
              <a:rPr lang="en-US" dirty="0" smtClean="0"/>
              <a:t>Alan Blatecky, Acting Director/Office of </a:t>
            </a:r>
            <a:r>
              <a:rPr lang="en-US" dirty="0" err="1" smtClean="0"/>
              <a:t>Cyberinfrastructure</a:t>
            </a:r>
            <a:r>
              <a:rPr lang="en-US" dirty="0" smtClean="0"/>
              <a:t/>
            </a:r>
            <a:br>
              <a:rPr lang="en-US" dirty="0" smtClean="0"/>
            </a:br>
            <a:r>
              <a:rPr lang="en-US" dirty="0" smtClean="0"/>
              <a:t>Lance Haworth, Director/Office of Integrated Activities</a:t>
            </a:r>
            <a:br>
              <a:rPr lang="en-US" dirty="0" smtClean="0"/>
            </a:br>
            <a:r>
              <a:rPr lang="en-US" dirty="0" smtClean="0"/>
              <a:t>Larry Weber, Director/Office of International Science and Engineering</a:t>
            </a:r>
            <a:br>
              <a:rPr lang="en-US" dirty="0" smtClean="0"/>
            </a:br>
            <a:r>
              <a:rPr lang="en-US" dirty="0" smtClean="0"/>
              <a:t>Karl </a:t>
            </a:r>
            <a:r>
              <a:rPr lang="en-US" dirty="0" err="1" smtClean="0"/>
              <a:t>Erb</a:t>
            </a:r>
            <a:r>
              <a:rPr lang="en-US" dirty="0" smtClean="0"/>
              <a:t>, Director/Office of Polar Programs</a:t>
            </a:r>
            <a:br>
              <a:rPr lang="en-US" dirty="0" smtClean="0"/>
            </a:br>
            <a:r>
              <a:rPr lang="en-US" dirty="0" smtClean="0"/>
              <a:t>H. Edward Seidel, Assistant Director/Directorate for Mathematical and Physical Sciences</a:t>
            </a:r>
            <a:br>
              <a:rPr lang="en-US" dirty="0" smtClean="0"/>
            </a:br>
            <a:r>
              <a:rPr lang="en-US" dirty="0" smtClean="0"/>
              <a:t>Myron </a:t>
            </a:r>
            <a:r>
              <a:rPr lang="en-US" dirty="0" err="1" smtClean="0"/>
              <a:t>Gutmann</a:t>
            </a:r>
            <a:r>
              <a:rPr lang="en-US" dirty="0" smtClean="0"/>
              <a:t>, Assistant Director/Directorate for Social, Behavioral and Economic Sciences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20ACCB8F-96AA-46E7-AD93-F0471F725CC0}" type="slidenum">
              <a:rPr lang="en-US" smtClean="0"/>
              <a:t>18</a:t>
            </a:fld>
            <a:endParaRPr lang="en-US"/>
          </a:p>
        </p:txBody>
      </p:sp>
    </p:spTree>
    <p:extLst>
      <p:ext uri="{BB962C8B-B14F-4D97-AF65-F5344CB8AC3E}">
        <p14:creationId xmlns:p14="http://schemas.microsoft.com/office/powerpoint/2010/main" val="6648562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Reed – field</a:t>
            </a:r>
            <a:r>
              <a:rPr lang="en-US" baseline="0" dirty="0" smtClean="0"/>
              <a:t> work in </a:t>
            </a:r>
            <a:r>
              <a:rPr lang="en-US" baseline="0" dirty="0" err="1" smtClean="0"/>
              <a:t>Kinabalu</a:t>
            </a:r>
            <a:r>
              <a:rPr lang="en-US" baseline="0" dirty="0" smtClean="0"/>
              <a:t>; time at NSF – leading CI workshop for Biodiversity</a:t>
            </a:r>
          </a:p>
          <a:p>
            <a:r>
              <a:rPr lang="en-US" baseline="0" dirty="0" smtClean="0"/>
              <a:t>Eun-Shik – leader in AP region in LTER, part of AP BON</a:t>
            </a:r>
          </a:p>
          <a:p>
            <a:r>
              <a:rPr lang="en-US" baseline="0" dirty="0" err="1" smtClean="0"/>
              <a:t>Karpjoo</a:t>
            </a:r>
            <a:r>
              <a:rPr lang="en-US" baseline="0" dirty="0" smtClean="0"/>
              <a:t> – hosting PRAGMA 23</a:t>
            </a:r>
          </a:p>
          <a:p>
            <a:r>
              <a:rPr lang="en-US" baseline="0" dirty="0" smtClean="0"/>
              <a:t>Peter – GBIF experience, ILTER experience, PRAGMA, NSF </a:t>
            </a:r>
            <a:endParaRPr lang="en-US" dirty="0"/>
          </a:p>
        </p:txBody>
      </p:sp>
      <p:sp>
        <p:nvSpPr>
          <p:cNvPr id="4" name="Slide Number Placeholder 3"/>
          <p:cNvSpPr>
            <a:spLocks noGrp="1"/>
          </p:cNvSpPr>
          <p:nvPr>
            <p:ph type="sldNum" sz="quarter" idx="10"/>
          </p:nvPr>
        </p:nvSpPr>
        <p:spPr/>
        <p:txBody>
          <a:bodyPr/>
          <a:lstStyle/>
          <a:p>
            <a:fld id="{20ACCB8F-96AA-46E7-AD93-F0471F725CC0}" type="slidenum">
              <a:rPr lang="en-US" smtClean="0"/>
              <a:t>3</a:t>
            </a:fld>
            <a:endParaRPr lang="en-US"/>
          </a:p>
        </p:txBody>
      </p:sp>
    </p:spTree>
    <p:extLst>
      <p:ext uri="{BB962C8B-B14F-4D97-AF65-F5344CB8AC3E}">
        <p14:creationId xmlns:p14="http://schemas.microsoft.com/office/powerpoint/2010/main" val="136718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ACCB8F-96AA-46E7-AD93-F0471F725CC0}" type="slidenum">
              <a:rPr lang="en-US" smtClean="0"/>
              <a:t>5</a:t>
            </a:fld>
            <a:endParaRPr lang="en-US"/>
          </a:p>
        </p:txBody>
      </p:sp>
    </p:spTree>
    <p:extLst>
      <p:ext uri="{BB962C8B-B14F-4D97-AF65-F5344CB8AC3E}">
        <p14:creationId xmlns:p14="http://schemas.microsoft.com/office/powerpoint/2010/main" val="2239047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ACCB8F-96AA-46E7-AD93-F0471F725CC0}" type="slidenum">
              <a:rPr lang="en-US" smtClean="0"/>
              <a:t>6</a:t>
            </a:fld>
            <a:endParaRPr lang="en-US"/>
          </a:p>
        </p:txBody>
      </p:sp>
    </p:spTree>
    <p:extLst>
      <p:ext uri="{BB962C8B-B14F-4D97-AF65-F5344CB8AC3E}">
        <p14:creationId xmlns:p14="http://schemas.microsoft.com/office/powerpoint/2010/main" val="24555001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200" b="1" kern="1200" dirty="0" smtClean="0">
                <a:solidFill>
                  <a:schemeClr val="tx1"/>
                </a:solidFill>
                <a:effectLst/>
                <a:latin typeface="+mn-lt"/>
                <a:ea typeface="+mn-ea"/>
                <a:cs typeface="+mn-cs"/>
              </a:rPr>
              <a:t>Building and enhancing the essential people-to-people trust fabric</a:t>
            </a:r>
            <a:r>
              <a:rPr lang="en-US" sz="1200" kern="1200" dirty="0" smtClean="0">
                <a:solidFill>
                  <a:schemeClr val="tx1"/>
                </a:solidFill>
                <a:effectLst/>
                <a:latin typeface="+mn-lt"/>
                <a:ea typeface="+mn-ea"/>
                <a:cs typeface="+mn-cs"/>
              </a:rPr>
              <a:t> and organization developed through regular face-to-face meetings, a core component of PRAGMA’s success;</a:t>
            </a:r>
          </a:p>
          <a:p>
            <a:pPr lvl="0"/>
            <a:r>
              <a:rPr lang="en-US" sz="1200" b="1" kern="1200" dirty="0" smtClean="0">
                <a:solidFill>
                  <a:schemeClr val="tx1"/>
                </a:solidFill>
                <a:effectLst/>
                <a:latin typeface="+mn-lt"/>
                <a:ea typeface="+mn-ea"/>
                <a:cs typeface="+mn-cs"/>
              </a:rPr>
              <a:t>Developing and improving a grassroots, international </a:t>
            </a:r>
            <a:r>
              <a:rPr lang="en-US" sz="1200" b="1" kern="1200" dirty="0" err="1" smtClean="0">
                <a:solidFill>
                  <a:schemeClr val="tx1"/>
                </a:solidFill>
                <a:effectLst/>
                <a:latin typeface="+mn-lt"/>
                <a:ea typeface="+mn-ea"/>
                <a:cs typeface="+mn-cs"/>
              </a:rPr>
              <a:t>cyberinfrastructure</a:t>
            </a:r>
            <a:r>
              <a:rPr lang="en-US" sz="1200" kern="1200" dirty="0" smtClean="0">
                <a:solidFill>
                  <a:schemeClr val="tx1"/>
                </a:solidFill>
                <a:effectLst/>
                <a:latin typeface="+mn-lt"/>
                <a:ea typeface="+mn-ea"/>
                <a:cs typeface="+mn-cs"/>
              </a:rPr>
              <a:t> for testing, computer science insight, and application support through sharing resources, expertise, and software;</a:t>
            </a:r>
          </a:p>
          <a:p>
            <a:pPr lvl="0"/>
            <a:r>
              <a:rPr lang="en-US" sz="1200" b="1" kern="1200" dirty="0" smtClean="0">
                <a:solidFill>
                  <a:schemeClr val="tx1"/>
                </a:solidFill>
                <a:effectLst/>
                <a:latin typeface="+mn-lt"/>
                <a:ea typeface="+mn-ea"/>
                <a:cs typeface="+mn-cs"/>
              </a:rPr>
              <a:t>Constructing international “scientific expeditions”</a:t>
            </a:r>
            <a:r>
              <a:rPr lang="en-US" sz="1200" kern="1200" dirty="0" smtClean="0">
                <a:solidFill>
                  <a:schemeClr val="tx1"/>
                </a:solidFill>
                <a:effectLst/>
                <a:latin typeface="+mn-lt"/>
                <a:ea typeface="+mn-ea"/>
                <a:cs typeface="+mn-cs"/>
              </a:rPr>
              <a:t> to advance specific scientific needs while developing and testing the underlying technologies that are needed to create usable, international-scale, cyber environments through forging teams of domain scientists and </a:t>
            </a:r>
            <a:r>
              <a:rPr lang="en-US" sz="1200" kern="1200" dirty="0" err="1" smtClean="0">
                <a:solidFill>
                  <a:schemeClr val="tx1"/>
                </a:solidFill>
                <a:effectLst/>
                <a:latin typeface="+mn-lt"/>
                <a:ea typeface="+mn-ea"/>
                <a:cs typeface="+mn-cs"/>
              </a:rPr>
              <a:t>cyberinfrastructure</a:t>
            </a:r>
            <a:r>
              <a:rPr lang="en-US" sz="1200" kern="1200" dirty="0" smtClean="0">
                <a:solidFill>
                  <a:schemeClr val="tx1"/>
                </a:solidFill>
                <a:effectLst/>
                <a:latin typeface="+mn-lt"/>
                <a:ea typeface="+mn-ea"/>
                <a:cs typeface="+mn-cs"/>
              </a:rPr>
              <a:t> researchers;</a:t>
            </a:r>
          </a:p>
          <a:p>
            <a:pPr lvl="0"/>
            <a:r>
              <a:rPr lang="en-US" sz="1200" b="1" kern="1200" dirty="0" smtClean="0">
                <a:solidFill>
                  <a:schemeClr val="tx1"/>
                </a:solidFill>
                <a:effectLst/>
                <a:latin typeface="+mn-lt"/>
                <a:ea typeface="+mn-ea"/>
                <a:cs typeface="+mn-cs"/>
              </a:rPr>
              <a:t>Infusing new ideas</a:t>
            </a:r>
            <a:r>
              <a:rPr lang="en-US" sz="1200" kern="1200" dirty="0" smtClean="0">
                <a:solidFill>
                  <a:schemeClr val="tx1"/>
                </a:solidFill>
                <a:effectLst/>
                <a:latin typeface="+mn-lt"/>
                <a:ea typeface="+mn-ea"/>
                <a:cs typeface="+mn-cs"/>
              </a:rPr>
              <a:t> from developing new researchers with experience in cross-border science and engaging strategic partners.</a:t>
            </a:r>
          </a:p>
          <a:p>
            <a:endParaRPr lang="en-US" dirty="0"/>
          </a:p>
        </p:txBody>
      </p:sp>
      <p:sp>
        <p:nvSpPr>
          <p:cNvPr id="4" name="Slide Number Placeholder 3"/>
          <p:cNvSpPr>
            <a:spLocks noGrp="1"/>
          </p:cNvSpPr>
          <p:nvPr>
            <p:ph type="sldNum" sz="quarter" idx="10"/>
          </p:nvPr>
        </p:nvSpPr>
        <p:spPr/>
        <p:txBody>
          <a:bodyPr/>
          <a:lstStyle/>
          <a:p>
            <a:fld id="{20ACCB8F-96AA-46E7-AD93-F0471F725CC0}" type="slidenum">
              <a:rPr lang="en-US" smtClean="0"/>
              <a:t>7</a:t>
            </a:fld>
            <a:endParaRPr lang="en-US"/>
          </a:p>
        </p:txBody>
      </p:sp>
    </p:spTree>
    <p:extLst>
      <p:ext uri="{BB962C8B-B14F-4D97-AF65-F5344CB8AC3E}">
        <p14:creationId xmlns:p14="http://schemas.microsoft.com/office/powerpoint/2010/main" val="40624451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what are the specific biotic, abiotic, and evolutionary factors that affect patterns of diversity, distribution and endemism in ultramafic regions?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Why</a:t>
            </a:r>
            <a:r>
              <a:rPr lang="en-US" sz="1200" kern="1200" baseline="0" dirty="0" smtClean="0">
                <a:solidFill>
                  <a:schemeClr val="tx1"/>
                </a:solidFill>
                <a:effectLst/>
                <a:latin typeface="+mn-lt"/>
                <a:ea typeface="+mn-ea"/>
                <a:cs typeface="+mn-cs"/>
              </a:rPr>
              <a:t> SEA</a:t>
            </a:r>
            <a:endParaRPr lang="en-US" dirty="0"/>
          </a:p>
        </p:txBody>
      </p:sp>
      <p:sp>
        <p:nvSpPr>
          <p:cNvPr id="4" name="Slide Number Placeholder 3"/>
          <p:cNvSpPr>
            <a:spLocks noGrp="1"/>
          </p:cNvSpPr>
          <p:nvPr>
            <p:ph type="sldNum" sz="quarter" idx="10"/>
          </p:nvPr>
        </p:nvSpPr>
        <p:spPr/>
        <p:txBody>
          <a:bodyPr/>
          <a:lstStyle/>
          <a:p>
            <a:fld id="{20ACCB8F-96AA-46E7-AD93-F0471F725CC0}" type="slidenum">
              <a:rPr lang="en-US" smtClean="0"/>
              <a:t>8</a:t>
            </a:fld>
            <a:endParaRPr lang="en-US"/>
          </a:p>
        </p:txBody>
      </p:sp>
    </p:spTree>
    <p:extLst>
      <p:ext uri="{BB962C8B-B14F-4D97-AF65-F5344CB8AC3E}">
        <p14:creationId xmlns:p14="http://schemas.microsoft.com/office/powerpoint/2010/main" val="3765155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Tracking use of shared data (provenance) to promote data sharing among members; and to provide use statistics to funding agencies</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Differentiate algal communities; provide insights into the drivers of phytoplankton dynamics and how driver-response relationships change under changing environmental conditions</a:t>
            </a:r>
          </a:p>
          <a:p>
            <a:endParaRPr lang="en-US" dirty="0"/>
          </a:p>
        </p:txBody>
      </p:sp>
      <p:sp>
        <p:nvSpPr>
          <p:cNvPr id="4" name="Slide Number Placeholder 3"/>
          <p:cNvSpPr>
            <a:spLocks noGrp="1"/>
          </p:cNvSpPr>
          <p:nvPr>
            <p:ph type="sldNum" sz="quarter" idx="10"/>
          </p:nvPr>
        </p:nvSpPr>
        <p:spPr/>
        <p:txBody>
          <a:bodyPr/>
          <a:lstStyle/>
          <a:p>
            <a:fld id="{20ACCB8F-96AA-46E7-AD93-F0471F725CC0}" type="slidenum">
              <a:rPr lang="en-US" smtClean="0"/>
              <a:t>9</a:t>
            </a:fld>
            <a:endParaRPr lang="en-US"/>
          </a:p>
        </p:txBody>
      </p:sp>
    </p:spTree>
    <p:extLst>
      <p:ext uri="{BB962C8B-B14F-4D97-AF65-F5344CB8AC3E}">
        <p14:creationId xmlns:p14="http://schemas.microsoft.com/office/powerpoint/2010/main" val="2373758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Provide an infrastructure that initially limits access to data</a:t>
            </a:r>
          </a:p>
          <a:p>
            <a:r>
              <a:rPr lang="en-US" dirty="0" smtClean="0"/>
              <a:t>Traverse firewalls and </a:t>
            </a:r>
            <a:r>
              <a:rPr lang="en-US" i="1" dirty="0" smtClean="0"/>
              <a:t>simplify network re-configuration</a:t>
            </a:r>
            <a:r>
              <a:rPr lang="en-US" dirty="0" smtClean="0"/>
              <a:t> of application VMs</a:t>
            </a:r>
          </a:p>
          <a:p>
            <a:endParaRPr lang="en-US" dirty="0"/>
          </a:p>
        </p:txBody>
      </p:sp>
      <p:sp>
        <p:nvSpPr>
          <p:cNvPr id="4" name="Slide Number Placeholder 3"/>
          <p:cNvSpPr>
            <a:spLocks noGrp="1"/>
          </p:cNvSpPr>
          <p:nvPr>
            <p:ph type="sldNum" sz="quarter" idx="10"/>
          </p:nvPr>
        </p:nvSpPr>
        <p:spPr/>
        <p:txBody>
          <a:bodyPr/>
          <a:lstStyle/>
          <a:p>
            <a:fld id="{C9295F23-D871-4047-8C88-8D1C3D79DA52}" type="slidenum">
              <a:rPr lang="en-US" smtClean="0"/>
              <a:t>10</a:t>
            </a:fld>
            <a:endParaRPr lang="en-US"/>
          </a:p>
        </p:txBody>
      </p:sp>
    </p:spTree>
    <p:extLst>
      <p:ext uri="{BB962C8B-B14F-4D97-AF65-F5344CB8AC3E}">
        <p14:creationId xmlns:p14="http://schemas.microsoft.com/office/powerpoint/2010/main" val="17187185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ACCB8F-96AA-46E7-AD93-F0471F725CC0}" type="slidenum">
              <a:rPr lang="en-US" smtClean="0"/>
              <a:t>12</a:t>
            </a:fld>
            <a:endParaRPr lang="en-US"/>
          </a:p>
        </p:txBody>
      </p:sp>
    </p:spTree>
    <p:extLst>
      <p:ext uri="{BB962C8B-B14F-4D97-AF65-F5344CB8AC3E}">
        <p14:creationId xmlns:p14="http://schemas.microsoft.com/office/powerpoint/2010/main" val="2492705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537379F-301E-4292-BEB8-C37F168843E2}" type="datetimeFigureOut">
              <a:rPr lang="en-US" smtClean="0"/>
              <a:t>10/8/2012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2066699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537379F-301E-4292-BEB8-C37F168843E2}" type="datetimeFigureOut">
              <a:rPr lang="en-US" smtClean="0"/>
              <a:t>10/8/2012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740664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537379F-301E-4292-BEB8-C37F168843E2}" type="datetimeFigureOut">
              <a:rPr lang="en-US" smtClean="0"/>
              <a:t>10/8/2012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2677111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537379F-301E-4292-BEB8-C37F168843E2}" type="datetimeFigureOut">
              <a:rPr lang="en-US" smtClean="0"/>
              <a:t>10/8/2012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2002464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537379F-301E-4292-BEB8-C37F168843E2}" type="datetimeFigureOut">
              <a:rPr lang="en-US" smtClean="0"/>
              <a:t>10/8/2012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4977039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537379F-301E-4292-BEB8-C37F168843E2}" type="datetimeFigureOut">
              <a:rPr lang="en-US" smtClean="0"/>
              <a:t>10/8/2012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16315398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537379F-301E-4292-BEB8-C37F168843E2}" type="datetimeFigureOut">
              <a:rPr lang="en-US" smtClean="0"/>
              <a:t>10/8/2012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53686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537379F-301E-4292-BEB8-C37F168843E2}" type="datetimeFigureOut">
              <a:rPr lang="en-US" smtClean="0"/>
              <a:t>10/8/2012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2073613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537379F-301E-4292-BEB8-C37F168843E2}" type="datetimeFigureOut">
              <a:rPr lang="en-US" smtClean="0"/>
              <a:t>10/8/2012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4174095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537379F-301E-4292-BEB8-C37F168843E2}" type="datetimeFigureOut">
              <a:rPr lang="en-US" smtClean="0"/>
              <a:t>10/8/2012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1904415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537379F-301E-4292-BEB8-C37F168843E2}" type="datetimeFigureOut">
              <a:rPr lang="en-US" smtClean="0"/>
              <a:t>10/8/2012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BE961F9-84FC-4F0F-9521-CE3629FF8D02}" type="slidenum">
              <a:rPr lang="en-US" smtClean="0"/>
              <a:t>‹#›</a:t>
            </a:fld>
            <a:endParaRPr lang="en-US"/>
          </a:p>
        </p:txBody>
      </p:sp>
    </p:spTree>
    <p:extLst>
      <p:ext uri="{BB962C8B-B14F-4D97-AF65-F5344CB8AC3E}">
        <p14:creationId xmlns:p14="http://schemas.microsoft.com/office/powerpoint/2010/main" val="5501151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d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37379F-301E-4292-BEB8-C37F168843E2}" type="datetimeFigureOut">
              <a:rPr lang="en-US" smtClean="0"/>
              <a:t>10/8/2012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E961F9-84FC-4F0F-9521-CE3629FF8D02}" type="slidenum">
              <a:rPr lang="en-US" smtClean="0"/>
              <a:t>‹#›</a:t>
            </a:fld>
            <a:endParaRPr lang="en-US"/>
          </a:p>
        </p:txBody>
      </p:sp>
      <p:pic>
        <p:nvPicPr>
          <p:cNvPr id="7" name="Picture 6" descr="PRAGMA-blue.eps"/>
          <p:cNvPicPr>
            <a:picLocks noChangeAspect="1"/>
          </p:cNvPicPr>
          <p:nvPr userDrawn="1"/>
        </p:nvPicPr>
        <mc:AlternateContent xmlns:mc="http://schemas.openxmlformats.org/markup-compatibility/2006">
          <mc:Choice xmlns:ma="http://schemas.microsoft.com/office/mac/drawingml/2008/main" xmlns:mv="urn:schemas-microsoft-com:mac:vml" xmlns="" Requires="ma">
            <p:blipFill>
              <a:blip r:embed="rId13"/>
              <a:stretch>
                <a:fillRect/>
              </a:stretch>
            </p:blipFill>
          </mc:Choice>
          <mc:Fallback>
            <p:blipFill>
              <a:blip r:embed="rId14"/>
              <a:stretch>
                <a:fillRect/>
              </a:stretch>
            </p:blipFill>
          </mc:Fallback>
        </mc:AlternateContent>
        <p:spPr>
          <a:xfrm>
            <a:off x="113926" y="166868"/>
            <a:ext cx="1104526" cy="364944"/>
          </a:xfrm>
          <a:prstGeom prst="rect">
            <a:avLst/>
          </a:prstGeom>
          <a:effectLst/>
        </p:spPr>
      </p:pic>
      <p:cxnSp>
        <p:nvCxnSpPr>
          <p:cNvPr id="8" name="Straight Connector 7"/>
          <p:cNvCxnSpPr/>
          <p:nvPr userDrawn="1"/>
        </p:nvCxnSpPr>
        <p:spPr>
          <a:xfrm>
            <a:off x="1219200" y="379412"/>
            <a:ext cx="6400800" cy="1588"/>
          </a:xfrm>
          <a:prstGeom prst="line">
            <a:avLst/>
          </a:prstGeom>
          <a:ln w="12700" cap="sq"/>
          <a:effectLst/>
        </p:spPr>
        <p:style>
          <a:lnRef idx="2">
            <a:schemeClr val="accent1"/>
          </a:lnRef>
          <a:fillRef idx="0">
            <a:schemeClr val="accent1"/>
          </a:fillRef>
          <a:effectRef idx="1">
            <a:schemeClr val="accent1"/>
          </a:effectRef>
          <a:fontRef idx="minor">
            <a:schemeClr val="tx1"/>
          </a:fontRef>
        </p:style>
      </p:cxnSp>
      <p:sp>
        <p:nvSpPr>
          <p:cNvPr id="9" name="TextBox 8"/>
          <p:cNvSpPr txBox="1"/>
          <p:nvPr userDrawn="1"/>
        </p:nvSpPr>
        <p:spPr>
          <a:xfrm>
            <a:off x="7505326" y="227012"/>
            <a:ext cx="1600200" cy="276999"/>
          </a:xfrm>
          <a:prstGeom prst="rect">
            <a:avLst/>
          </a:prstGeom>
          <a:noFill/>
        </p:spPr>
        <p:txBody>
          <a:bodyPr wrap="square" rtlCol="0">
            <a:spAutoFit/>
          </a:bodyPr>
          <a:lstStyle/>
          <a:p>
            <a:pPr algn="r"/>
            <a:r>
              <a:rPr lang="en-US" sz="1200" b="0" i="1" dirty="0" smtClean="0">
                <a:solidFill>
                  <a:srgbClr val="1B6C9A"/>
                </a:solidFill>
                <a:latin typeface="Palatino"/>
                <a:cs typeface="Palatino"/>
              </a:rPr>
              <a:t>Celebrating 10 Years</a:t>
            </a:r>
            <a:endParaRPr lang="en-US" sz="1200" b="0" i="1" dirty="0">
              <a:solidFill>
                <a:srgbClr val="1B6C9A"/>
              </a:solidFill>
              <a:latin typeface="Palatino"/>
              <a:cs typeface="Palatino"/>
            </a:endParaRPr>
          </a:p>
        </p:txBody>
      </p:sp>
    </p:spTree>
    <p:extLst>
      <p:ext uri="{BB962C8B-B14F-4D97-AF65-F5344CB8AC3E}">
        <p14:creationId xmlns:p14="http://schemas.microsoft.com/office/powerpoint/2010/main" val="29783985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3600" b="1" kern="1200">
          <a:solidFill>
            <a:srgbClr val="454082"/>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33400" y="1828800"/>
            <a:ext cx="8153400" cy="1470025"/>
          </a:xfrm>
        </p:spPr>
        <p:txBody>
          <a:bodyPr>
            <a:noAutofit/>
          </a:bodyPr>
          <a:lstStyle/>
          <a:p>
            <a:r>
              <a:rPr lang="en-US" dirty="0"/>
              <a:t>Biodiversity, Ecosystems Services, and CI: </a:t>
            </a:r>
            <a:br>
              <a:rPr lang="en-US" dirty="0"/>
            </a:br>
            <a:r>
              <a:rPr lang="en-US" sz="3200" dirty="0"/>
              <a:t>Potential, Challenges and </a:t>
            </a:r>
            <a:r>
              <a:rPr lang="en-US" sz="3200" dirty="0" smtClean="0"/>
              <a:t>Opportunities</a:t>
            </a:r>
            <a:endParaRPr lang="en-US" dirty="0"/>
          </a:p>
        </p:txBody>
      </p:sp>
      <p:sp>
        <p:nvSpPr>
          <p:cNvPr id="5" name="Subtitle 4"/>
          <p:cNvSpPr>
            <a:spLocks noGrp="1"/>
          </p:cNvSpPr>
          <p:nvPr>
            <p:ph type="subTitle" idx="1"/>
          </p:nvPr>
        </p:nvSpPr>
        <p:spPr>
          <a:xfrm>
            <a:off x="1371600" y="3505200"/>
            <a:ext cx="6400800" cy="2362200"/>
          </a:xfrm>
        </p:spPr>
        <p:txBody>
          <a:bodyPr>
            <a:normAutofit fontScale="77500" lnSpcReduction="20000"/>
          </a:bodyPr>
          <a:lstStyle/>
          <a:p>
            <a:r>
              <a:rPr lang="en-US" dirty="0" err="1" smtClean="0"/>
              <a:t>Konkuk</a:t>
            </a:r>
            <a:r>
              <a:rPr lang="en-US" dirty="0" smtClean="0"/>
              <a:t> University</a:t>
            </a:r>
          </a:p>
          <a:p>
            <a:r>
              <a:rPr lang="en-US" dirty="0" smtClean="0"/>
              <a:t>9 October 2012</a:t>
            </a:r>
          </a:p>
          <a:p>
            <a:r>
              <a:rPr lang="en-US" dirty="0" err="1"/>
              <a:t>Karpjoo</a:t>
            </a:r>
            <a:r>
              <a:rPr lang="en-US" dirty="0"/>
              <a:t> </a:t>
            </a:r>
            <a:r>
              <a:rPr lang="en-US" dirty="0" err="1" smtClean="0"/>
              <a:t>Jeong</a:t>
            </a:r>
            <a:r>
              <a:rPr lang="en-US" dirty="0" smtClean="0"/>
              <a:t>, </a:t>
            </a:r>
            <a:r>
              <a:rPr lang="en-US" dirty="0" err="1" smtClean="0"/>
              <a:t>Konkuk</a:t>
            </a:r>
            <a:r>
              <a:rPr lang="en-US" dirty="0" smtClean="0"/>
              <a:t> U</a:t>
            </a:r>
          </a:p>
          <a:p>
            <a:r>
              <a:rPr lang="en-US" dirty="0" smtClean="0"/>
              <a:t>Eun-Shik Kim, </a:t>
            </a:r>
            <a:r>
              <a:rPr lang="en-US" dirty="0" err="1" smtClean="0"/>
              <a:t>Kookmin</a:t>
            </a:r>
            <a:r>
              <a:rPr lang="en-US" dirty="0" smtClean="0"/>
              <a:t> U</a:t>
            </a:r>
          </a:p>
          <a:p>
            <a:r>
              <a:rPr lang="en-US" dirty="0" smtClean="0"/>
              <a:t>Reed Beaman, U Florida</a:t>
            </a:r>
          </a:p>
          <a:p>
            <a:r>
              <a:rPr lang="en-US" dirty="0" smtClean="0"/>
              <a:t>Peter Arzberger, UC San Diego</a:t>
            </a:r>
            <a:endParaRPr lang="en-US" dirty="0"/>
          </a:p>
        </p:txBody>
      </p:sp>
    </p:spTree>
    <p:extLst>
      <p:ext uri="{BB962C8B-B14F-4D97-AF65-F5344CB8AC3E}">
        <p14:creationId xmlns:p14="http://schemas.microsoft.com/office/powerpoint/2010/main" val="183211122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Grass-roots International CI</a:t>
            </a:r>
            <a:endParaRPr lang="en-US" dirty="0"/>
          </a:p>
        </p:txBody>
      </p:sp>
      <p:sp>
        <p:nvSpPr>
          <p:cNvPr id="3" name="Text Placeholder 2"/>
          <p:cNvSpPr>
            <a:spLocks noGrp="1"/>
          </p:cNvSpPr>
          <p:nvPr>
            <p:ph type="body" idx="1"/>
          </p:nvPr>
        </p:nvSpPr>
        <p:spPr>
          <a:xfrm>
            <a:off x="342106" y="1066800"/>
            <a:ext cx="4040188" cy="639762"/>
          </a:xfrm>
        </p:spPr>
        <p:txBody>
          <a:bodyPr/>
          <a:lstStyle/>
          <a:p>
            <a:pPr algn="ctr"/>
            <a:r>
              <a:rPr lang="en-US" dirty="0" smtClean="0"/>
              <a:t>Components</a:t>
            </a:r>
            <a:endParaRPr lang="en-US" dirty="0"/>
          </a:p>
        </p:txBody>
      </p:sp>
      <p:sp>
        <p:nvSpPr>
          <p:cNvPr id="4" name="Content Placeholder 3"/>
          <p:cNvSpPr>
            <a:spLocks noGrp="1"/>
          </p:cNvSpPr>
          <p:nvPr>
            <p:ph sz="half" idx="2"/>
          </p:nvPr>
        </p:nvSpPr>
        <p:spPr>
          <a:xfrm>
            <a:off x="342106" y="1706562"/>
            <a:ext cx="4040188" cy="2549525"/>
          </a:xfrm>
        </p:spPr>
        <p:txBody>
          <a:bodyPr/>
          <a:lstStyle/>
          <a:p>
            <a:r>
              <a:rPr lang="en-US" dirty="0" smtClean="0"/>
              <a:t>VM Migration, images and clusters</a:t>
            </a:r>
          </a:p>
          <a:p>
            <a:r>
              <a:rPr lang="en-US" dirty="0" smtClean="0"/>
              <a:t>Overlay network experiments</a:t>
            </a:r>
          </a:p>
          <a:p>
            <a:r>
              <a:rPr lang="en-US" dirty="0" smtClean="0"/>
              <a:t>Data cloud</a:t>
            </a:r>
          </a:p>
          <a:p>
            <a:r>
              <a:rPr lang="en-US" dirty="0" smtClean="0"/>
              <a:t>Observing systems</a:t>
            </a:r>
            <a:endParaRPr lang="en-US" dirty="0"/>
          </a:p>
        </p:txBody>
      </p:sp>
      <p:sp>
        <p:nvSpPr>
          <p:cNvPr id="5" name="Text Placeholder 4"/>
          <p:cNvSpPr>
            <a:spLocks noGrp="1"/>
          </p:cNvSpPr>
          <p:nvPr>
            <p:ph type="body" sz="quarter" idx="3"/>
          </p:nvPr>
        </p:nvSpPr>
        <p:spPr>
          <a:xfrm>
            <a:off x="4645025" y="1284287"/>
            <a:ext cx="4041775" cy="762000"/>
          </a:xfrm>
        </p:spPr>
        <p:txBody>
          <a:bodyPr>
            <a:noAutofit/>
          </a:bodyPr>
          <a:lstStyle/>
          <a:p>
            <a:pPr algn="ctr"/>
            <a:r>
              <a:rPr lang="en-US" dirty="0" smtClean="0"/>
              <a:t>Challenge: Integration </a:t>
            </a:r>
          </a:p>
          <a:p>
            <a:pPr algn="ctr"/>
            <a:r>
              <a:rPr lang="en-US" dirty="0"/>
              <a:t>a</a:t>
            </a:r>
            <a:r>
              <a:rPr lang="en-US" dirty="0" smtClean="0"/>
              <a:t>nd a Plan for Trust Envelop</a:t>
            </a:r>
            <a:endParaRPr lang="en-US" dirty="0"/>
          </a:p>
        </p:txBody>
      </p:sp>
      <p:pic>
        <p:nvPicPr>
          <p:cNvPr id="7" name="Content Placeholder 6"/>
          <p:cNvPicPr>
            <a:picLocks noGrp="1"/>
          </p:cNvPicPr>
          <p:nvPr>
            <p:ph sz="quarter" idx="4"/>
          </p:nvPr>
        </p:nvPicPr>
        <p:blipFill>
          <a:blip r:embed="rId3" cstate="print"/>
          <a:srcRect/>
          <a:stretch>
            <a:fillRect/>
          </a:stretch>
        </p:blipFill>
        <p:spPr bwMode="auto">
          <a:xfrm>
            <a:off x="4572001" y="2046287"/>
            <a:ext cx="4114800" cy="3114144"/>
          </a:xfrm>
          <a:prstGeom prst="rect">
            <a:avLst/>
          </a:prstGeom>
          <a:noFill/>
          <a:ln w="9525">
            <a:noFill/>
            <a:miter lim="800000"/>
            <a:headEnd/>
            <a:tailEnd/>
          </a:ln>
        </p:spPr>
      </p:pic>
      <p:sp>
        <p:nvSpPr>
          <p:cNvPr id="8" name="TextBox 7"/>
          <p:cNvSpPr txBox="1"/>
          <p:nvPr/>
        </p:nvSpPr>
        <p:spPr>
          <a:xfrm>
            <a:off x="5105400" y="5322887"/>
            <a:ext cx="3117007" cy="923330"/>
          </a:xfrm>
          <a:prstGeom prst="rect">
            <a:avLst/>
          </a:prstGeom>
          <a:noFill/>
        </p:spPr>
        <p:txBody>
          <a:bodyPr wrap="none" rtlCol="0">
            <a:spAutoFit/>
          </a:bodyPr>
          <a:lstStyle/>
          <a:p>
            <a:pPr algn="ctr"/>
            <a:r>
              <a:rPr lang="en-US" b="1" dirty="0" smtClean="0"/>
              <a:t>Using the Expeditions to Drive </a:t>
            </a:r>
          </a:p>
          <a:p>
            <a:pPr algn="ctr"/>
            <a:r>
              <a:rPr lang="en-US" b="1" dirty="0" smtClean="0"/>
              <a:t>The Development of a </a:t>
            </a:r>
          </a:p>
          <a:p>
            <a:pPr algn="ctr"/>
            <a:r>
              <a:rPr lang="en-US" b="1" dirty="0" smtClean="0"/>
              <a:t>TRUST ENVELOPE</a:t>
            </a:r>
            <a:endParaRPr lang="en-US" b="1" dirty="0"/>
          </a:p>
        </p:txBody>
      </p:sp>
      <p:sp>
        <p:nvSpPr>
          <p:cNvPr id="9" name="Text Placeholder 2"/>
          <p:cNvSpPr txBox="1">
            <a:spLocks/>
          </p:cNvSpPr>
          <p:nvPr/>
        </p:nvSpPr>
        <p:spPr>
          <a:xfrm>
            <a:off x="342106" y="4256087"/>
            <a:ext cx="4040188" cy="639762"/>
          </a:xfrm>
          <a:prstGeom prst="rect">
            <a:avLst/>
          </a:prstGeom>
        </p:spPr>
        <p:txBody>
          <a:bodyPr vert="horz" lIns="91440" tIns="45720" rIns="91440" bIns="45720" rtlCol="0" anchor="b">
            <a:normAutofit fontScale="77500" lnSpcReduction="20000"/>
          </a:bodyPr>
          <a:lstStyle>
            <a:lvl1pPr marL="0" indent="0" algn="l" defTabSz="914400" rtl="0" eaLnBrk="1" latinLnBrk="0" hangingPunct="1">
              <a:spcBef>
                <a:spcPct val="20000"/>
              </a:spcBef>
              <a:buFont typeface="Arial" pitchFamily="34" charset="0"/>
              <a:buNone/>
              <a:defRPr sz="2400" b="1" kern="1200">
                <a:solidFill>
                  <a:schemeClr val="tx1"/>
                </a:solidFill>
                <a:latin typeface="+mn-lt"/>
                <a:ea typeface="+mn-ea"/>
                <a:cs typeface="+mn-cs"/>
              </a:defRPr>
            </a:lvl1pPr>
            <a:lvl2pPr marL="457200" indent="0" algn="l" defTabSz="914400" rtl="0" eaLnBrk="1" latinLnBrk="0" hangingPunct="1">
              <a:spcBef>
                <a:spcPct val="20000"/>
              </a:spcBef>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spcBef>
                <a:spcPct val="20000"/>
              </a:spcBef>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ct val="20000"/>
              </a:spcBef>
              <a:buFont typeface="Arial" pitchFamily="34" charset="0"/>
              <a:buNone/>
              <a:defRPr sz="1600" b="1" kern="1200">
                <a:solidFill>
                  <a:schemeClr val="tx1"/>
                </a:solidFill>
                <a:latin typeface="+mn-lt"/>
                <a:ea typeface="+mn-ea"/>
                <a:cs typeface="+mn-cs"/>
              </a:defRPr>
            </a:lvl9pPr>
          </a:lstStyle>
          <a:p>
            <a:pPr algn="ctr"/>
            <a:r>
              <a:rPr lang="en-US" dirty="0" smtClean="0"/>
              <a:t>Importance of</a:t>
            </a:r>
          </a:p>
          <a:p>
            <a:pPr algn="ctr"/>
            <a:r>
              <a:rPr lang="en-US" dirty="0" smtClean="0"/>
              <a:t>Trust Envelop</a:t>
            </a:r>
            <a:endParaRPr lang="en-US" dirty="0"/>
          </a:p>
        </p:txBody>
      </p:sp>
      <p:sp>
        <p:nvSpPr>
          <p:cNvPr id="10" name="Content Placeholder 3"/>
          <p:cNvSpPr txBox="1">
            <a:spLocks/>
          </p:cNvSpPr>
          <p:nvPr/>
        </p:nvSpPr>
        <p:spPr>
          <a:xfrm>
            <a:off x="152400" y="4895849"/>
            <a:ext cx="4419600" cy="1962151"/>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solidFill>
                <a:latin typeface="+mn-lt"/>
                <a:ea typeface="+mn-ea"/>
                <a:cs typeface="+mn-cs"/>
              </a:defRPr>
            </a:lvl9pPr>
          </a:lstStyle>
          <a:p>
            <a:r>
              <a:rPr lang="en-US" dirty="0"/>
              <a:t>Provide an infrastructure that initially limits access to </a:t>
            </a:r>
            <a:r>
              <a:rPr lang="en-US" dirty="0" smtClean="0"/>
              <a:t>data</a:t>
            </a:r>
          </a:p>
          <a:p>
            <a:r>
              <a:rPr lang="en-US" dirty="0"/>
              <a:t>Traverse firewalls and </a:t>
            </a:r>
            <a:r>
              <a:rPr lang="en-US" i="1" dirty="0"/>
              <a:t>simplify network re-configuration</a:t>
            </a:r>
            <a:r>
              <a:rPr lang="en-US" dirty="0"/>
              <a:t> of application </a:t>
            </a:r>
            <a:r>
              <a:rPr lang="en-US" dirty="0" smtClean="0"/>
              <a:t>VMs</a:t>
            </a:r>
          </a:p>
        </p:txBody>
      </p:sp>
    </p:spTree>
    <p:extLst>
      <p:ext uri="{BB962C8B-B14F-4D97-AF65-F5344CB8AC3E}">
        <p14:creationId xmlns:p14="http://schemas.microsoft.com/office/powerpoint/2010/main" val="11388405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514600" y="1771650"/>
            <a:ext cx="2590800" cy="91440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Resources</a:t>
            </a:r>
            <a:endParaRPr lang="en-US" dirty="0">
              <a:solidFill>
                <a:schemeClr val="tx1"/>
              </a:solidFill>
            </a:endParaRPr>
          </a:p>
        </p:txBody>
      </p:sp>
      <p:sp>
        <p:nvSpPr>
          <p:cNvPr id="8" name="Rectangle 7"/>
          <p:cNvSpPr/>
          <p:nvPr/>
        </p:nvSpPr>
        <p:spPr>
          <a:xfrm>
            <a:off x="2514600" y="3124200"/>
            <a:ext cx="2590800" cy="91440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GEO</a:t>
            </a:r>
            <a:endParaRPr lang="en-US" dirty="0">
              <a:solidFill>
                <a:schemeClr val="tx1"/>
              </a:solidFill>
            </a:endParaRPr>
          </a:p>
        </p:txBody>
      </p:sp>
      <p:sp>
        <p:nvSpPr>
          <p:cNvPr id="9" name="Rectangle 8"/>
          <p:cNvSpPr/>
          <p:nvPr/>
        </p:nvSpPr>
        <p:spPr>
          <a:xfrm>
            <a:off x="2514600" y="4419600"/>
            <a:ext cx="2590800" cy="91440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tx1"/>
                </a:solidFill>
              </a:rPr>
              <a:t>Telescience</a:t>
            </a:r>
            <a:endParaRPr lang="en-US" dirty="0">
              <a:solidFill>
                <a:schemeClr val="tx1"/>
              </a:solidFill>
            </a:endParaRPr>
          </a:p>
        </p:txBody>
      </p:sp>
      <p:sp>
        <p:nvSpPr>
          <p:cNvPr id="10" name="Rectangle 9"/>
          <p:cNvSpPr/>
          <p:nvPr/>
        </p:nvSpPr>
        <p:spPr>
          <a:xfrm>
            <a:off x="2514600" y="5715000"/>
            <a:ext cx="2590800" cy="91440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Biosciences</a:t>
            </a:r>
            <a:endParaRPr lang="en-US" dirty="0">
              <a:solidFill>
                <a:schemeClr val="tx1"/>
              </a:solidFill>
            </a:endParaRPr>
          </a:p>
        </p:txBody>
      </p:sp>
      <p:sp>
        <p:nvSpPr>
          <p:cNvPr id="11" name="TextBox 10"/>
          <p:cNvSpPr txBox="1"/>
          <p:nvPr/>
        </p:nvSpPr>
        <p:spPr>
          <a:xfrm>
            <a:off x="152400" y="1619071"/>
            <a:ext cx="2076851" cy="1200329"/>
          </a:xfrm>
          <a:prstGeom prst="rect">
            <a:avLst/>
          </a:prstGeom>
          <a:noFill/>
        </p:spPr>
        <p:txBody>
          <a:bodyPr wrap="none" rtlCol="0">
            <a:spAutoFit/>
          </a:bodyPr>
          <a:lstStyle/>
          <a:p>
            <a:r>
              <a:rPr lang="en-US" dirty="0" smtClean="0"/>
              <a:t>PRAGMA Cloud</a:t>
            </a:r>
          </a:p>
          <a:p>
            <a:r>
              <a:rPr lang="en-US" dirty="0" smtClean="0"/>
              <a:t>VM/VC Experiments</a:t>
            </a:r>
          </a:p>
          <a:p>
            <a:r>
              <a:rPr lang="en-US" dirty="0" smtClean="0"/>
              <a:t>Overlay Networks</a:t>
            </a:r>
          </a:p>
          <a:p>
            <a:r>
              <a:rPr lang="en-US" dirty="0" smtClean="0"/>
              <a:t>Data Provenance</a:t>
            </a:r>
          </a:p>
        </p:txBody>
      </p:sp>
      <p:sp>
        <p:nvSpPr>
          <p:cNvPr id="12" name="TextBox 11"/>
          <p:cNvSpPr txBox="1"/>
          <p:nvPr/>
        </p:nvSpPr>
        <p:spPr>
          <a:xfrm>
            <a:off x="152400" y="3239869"/>
            <a:ext cx="2174313" cy="646331"/>
          </a:xfrm>
          <a:prstGeom prst="rect">
            <a:avLst/>
          </a:prstGeom>
          <a:noFill/>
        </p:spPr>
        <p:txBody>
          <a:bodyPr wrap="none" rtlCol="0">
            <a:spAutoFit/>
          </a:bodyPr>
          <a:lstStyle/>
          <a:p>
            <a:r>
              <a:rPr lang="en-US" dirty="0" smtClean="0"/>
              <a:t>Interface to Integrate</a:t>
            </a:r>
          </a:p>
          <a:p>
            <a:r>
              <a:rPr lang="en-US" dirty="0" smtClean="0"/>
              <a:t>  Earth Observing</a:t>
            </a:r>
            <a:endParaRPr lang="en-US" dirty="0"/>
          </a:p>
        </p:txBody>
      </p:sp>
      <p:sp>
        <p:nvSpPr>
          <p:cNvPr id="13" name="TextBox 12"/>
          <p:cNvSpPr txBox="1"/>
          <p:nvPr/>
        </p:nvSpPr>
        <p:spPr>
          <a:xfrm>
            <a:off x="152400" y="4419600"/>
            <a:ext cx="2197076" cy="923330"/>
          </a:xfrm>
          <a:prstGeom prst="rect">
            <a:avLst/>
          </a:prstGeom>
          <a:noFill/>
        </p:spPr>
        <p:txBody>
          <a:bodyPr wrap="none" rtlCol="0">
            <a:spAutoFit/>
          </a:bodyPr>
          <a:lstStyle/>
          <a:p>
            <a:r>
              <a:rPr lang="en-US" dirty="0" smtClean="0"/>
              <a:t>Sensor Networks</a:t>
            </a:r>
          </a:p>
          <a:p>
            <a:r>
              <a:rPr lang="en-US" dirty="0" smtClean="0"/>
              <a:t>Remote Control</a:t>
            </a:r>
          </a:p>
          <a:p>
            <a:r>
              <a:rPr lang="en-US" dirty="0" smtClean="0"/>
              <a:t>Network Applications</a:t>
            </a:r>
            <a:endParaRPr lang="en-US" dirty="0"/>
          </a:p>
        </p:txBody>
      </p:sp>
      <p:sp>
        <p:nvSpPr>
          <p:cNvPr id="14" name="TextBox 13"/>
          <p:cNvSpPr txBox="1"/>
          <p:nvPr/>
        </p:nvSpPr>
        <p:spPr>
          <a:xfrm>
            <a:off x="152400" y="5867400"/>
            <a:ext cx="1490023" cy="369332"/>
          </a:xfrm>
          <a:prstGeom prst="rect">
            <a:avLst/>
          </a:prstGeom>
          <a:noFill/>
        </p:spPr>
        <p:txBody>
          <a:bodyPr wrap="none" rtlCol="0">
            <a:spAutoFit/>
          </a:bodyPr>
          <a:lstStyle/>
          <a:p>
            <a:r>
              <a:rPr lang="en-US" dirty="0" smtClean="0"/>
              <a:t>Avian Flu Grid</a:t>
            </a:r>
            <a:endParaRPr lang="en-US" dirty="0"/>
          </a:p>
        </p:txBody>
      </p:sp>
      <p:sp>
        <p:nvSpPr>
          <p:cNvPr id="16" name="Rectangle 15"/>
          <p:cNvSpPr/>
          <p:nvPr/>
        </p:nvSpPr>
        <p:spPr>
          <a:xfrm>
            <a:off x="7463117" y="2141022"/>
            <a:ext cx="237566" cy="369332"/>
          </a:xfrm>
          <a:prstGeom prst="rect">
            <a:avLst/>
          </a:prstGeom>
        </p:spPr>
        <p:txBody>
          <a:bodyPr wrap="none">
            <a:spAutoFit/>
          </a:bodyPr>
          <a:lstStyle/>
          <a:p>
            <a:r>
              <a:rPr lang="en-US" dirty="0" err="1">
                <a:solidFill>
                  <a:prstClr val="white"/>
                </a:solidFill>
              </a:rPr>
              <a:t>i</a:t>
            </a:r>
            <a:endParaRPr lang="en-US" dirty="0"/>
          </a:p>
        </p:txBody>
      </p:sp>
      <p:sp>
        <p:nvSpPr>
          <p:cNvPr id="17" name="Up Arrow 16"/>
          <p:cNvSpPr/>
          <p:nvPr/>
        </p:nvSpPr>
        <p:spPr>
          <a:xfrm>
            <a:off x="5867400" y="1143001"/>
            <a:ext cx="3056382" cy="4419599"/>
          </a:xfrm>
          <a:prstGeom prst="upArrow">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solidFill>
                <a:schemeClr val="tx1"/>
              </a:solidFill>
            </a:endParaRPr>
          </a:p>
          <a:p>
            <a:pPr algn="ctr"/>
            <a:endParaRPr lang="en-US" dirty="0" smtClean="0">
              <a:solidFill>
                <a:schemeClr val="tx1"/>
              </a:solidFill>
            </a:endParaRPr>
          </a:p>
          <a:p>
            <a:pPr algn="ctr"/>
            <a:r>
              <a:rPr lang="en-US" b="1" u="sng" dirty="0" smtClean="0">
                <a:solidFill>
                  <a:schemeClr val="tx1"/>
                </a:solidFill>
              </a:rPr>
              <a:t>Biodiversity Expedition</a:t>
            </a:r>
          </a:p>
          <a:p>
            <a:pPr algn="ctr"/>
            <a:endParaRPr lang="en-US" dirty="0" smtClean="0">
              <a:solidFill>
                <a:schemeClr val="tx1"/>
              </a:solidFill>
            </a:endParaRPr>
          </a:p>
          <a:p>
            <a:pPr algn="ctr"/>
            <a:r>
              <a:rPr lang="en-US" dirty="0" smtClean="0">
                <a:solidFill>
                  <a:schemeClr val="tx1"/>
                </a:solidFill>
              </a:rPr>
              <a:t>Data Discovery</a:t>
            </a:r>
          </a:p>
          <a:p>
            <a:pPr algn="ctr"/>
            <a:endParaRPr lang="en-US" dirty="0">
              <a:solidFill>
                <a:schemeClr val="tx1"/>
              </a:solidFill>
            </a:endParaRPr>
          </a:p>
          <a:p>
            <a:pPr algn="ctr"/>
            <a:r>
              <a:rPr lang="en-US" dirty="0" smtClean="0">
                <a:solidFill>
                  <a:schemeClr val="tx1"/>
                </a:solidFill>
              </a:rPr>
              <a:t>Virtualization</a:t>
            </a:r>
          </a:p>
          <a:p>
            <a:pPr algn="ctr"/>
            <a:endParaRPr lang="en-US" dirty="0">
              <a:solidFill>
                <a:schemeClr val="tx1"/>
              </a:solidFill>
            </a:endParaRPr>
          </a:p>
          <a:p>
            <a:pPr algn="ctr"/>
            <a:r>
              <a:rPr lang="en-US" dirty="0" smtClean="0">
                <a:solidFill>
                  <a:schemeClr val="tx1"/>
                </a:solidFill>
              </a:rPr>
              <a:t>Overlay Networks</a:t>
            </a:r>
          </a:p>
          <a:p>
            <a:pPr algn="ctr"/>
            <a:endParaRPr lang="en-US" dirty="0">
              <a:solidFill>
                <a:schemeClr val="tx1"/>
              </a:solidFill>
            </a:endParaRPr>
          </a:p>
          <a:p>
            <a:pPr algn="ctr"/>
            <a:r>
              <a:rPr lang="en-US" dirty="0" smtClean="0">
                <a:solidFill>
                  <a:schemeClr val="tx1"/>
                </a:solidFill>
              </a:rPr>
              <a:t>Earth Observing &amp;</a:t>
            </a:r>
          </a:p>
          <a:p>
            <a:pPr algn="ctr"/>
            <a:r>
              <a:rPr lang="en-US" dirty="0" smtClean="0">
                <a:solidFill>
                  <a:schemeClr val="tx1"/>
                </a:solidFill>
              </a:rPr>
              <a:t>Sensors</a:t>
            </a:r>
          </a:p>
          <a:p>
            <a:pPr algn="ctr"/>
            <a:endParaRPr lang="en-US" dirty="0">
              <a:solidFill>
                <a:schemeClr val="tx1"/>
              </a:solidFill>
            </a:endParaRPr>
          </a:p>
          <a:p>
            <a:pPr algn="ctr"/>
            <a:endParaRPr lang="en-US" dirty="0">
              <a:solidFill>
                <a:schemeClr val="tx1"/>
              </a:solidFill>
            </a:endParaRPr>
          </a:p>
        </p:txBody>
      </p:sp>
      <p:sp>
        <p:nvSpPr>
          <p:cNvPr id="18" name="Title 17"/>
          <p:cNvSpPr>
            <a:spLocks noGrp="1"/>
          </p:cNvSpPr>
          <p:nvPr>
            <p:ph type="title"/>
          </p:nvPr>
        </p:nvSpPr>
        <p:spPr>
          <a:xfrm>
            <a:off x="457200" y="331967"/>
            <a:ext cx="8229600" cy="658633"/>
          </a:xfrm>
        </p:spPr>
        <p:txBody>
          <a:bodyPr/>
          <a:lstStyle/>
          <a:p>
            <a:r>
              <a:rPr lang="en-US" dirty="0" smtClean="0"/>
              <a:t>Working Groups and Expeditions</a:t>
            </a:r>
            <a:endParaRPr lang="en-US" dirty="0"/>
          </a:p>
        </p:txBody>
      </p:sp>
      <p:sp>
        <p:nvSpPr>
          <p:cNvPr id="20" name="TextBox 19"/>
          <p:cNvSpPr txBox="1"/>
          <p:nvPr/>
        </p:nvSpPr>
        <p:spPr>
          <a:xfrm>
            <a:off x="5715000" y="838200"/>
            <a:ext cx="3289362" cy="830997"/>
          </a:xfrm>
          <a:prstGeom prst="rect">
            <a:avLst/>
          </a:prstGeom>
          <a:noFill/>
        </p:spPr>
        <p:txBody>
          <a:bodyPr wrap="none" rtlCol="0">
            <a:spAutoFit/>
          </a:bodyPr>
          <a:lstStyle/>
          <a:p>
            <a:pPr algn="ctr"/>
            <a:r>
              <a:rPr lang="en-US" sz="2400" b="1" dirty="0" smtClean="0"/>
              <a:t>Scientific Understanding</a:t>
            </a:r>
          </a:p>
          <a:p>
            <a:pPr algn="ctr"/>
            <a:r>
              <a:rPr lang="en-US" sz="2400" b="1" dirty="0" smtClean="0"/>
              <a:t>Community Tools</a:t>
            </a:r>
            <a:endParaRPr lang="en-US" sz="2400" b="1" dirty="0"/>
          </a:p>
        </p:txBody>
      </p:sp>
    </p:spTree>
    <p:extLst>
      <p:ext uri="{BB962C8B-B14F-4D97-AF65-F5344CB8AC3E}">
        <p14:creationId xmlns:p14="http://schemas.microsoft.com/office/powerpoint/2010/main" val="47907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fad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7" grpId="0" animBg="1"/>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normAutofit/>
          </a:bodyPr>
          <a:lstStyle/>
          <a:p>
            <a:r>
              <a:rPr lang="en-US" dirty="0" smtClean="0"/>
              <a:t>Progress </a:t>
            </a:r>
            <a:r>
              <a:rPr lang="en-US" dirty="0"/>
              <a:t>through Active </a:t>
            </a:r>
            <a:r>
              <a:rPr lang="en-US" dirty="0" smtClean="0"/>
              <a:t>Participation</a:t>
            </a:r>
            <a:endParaRPr lang="en-US" dirty="0"/>
          </a:p>
        </p:txBody>
      </p:sp>
      <p:sp>
        <p:nvSpPr>
          <p:cNvPr id="3" name="Content Placeholder 2"/>
          <p:cNvSpPr>
            <a:spLocks noGrp="1"/>
          </p:cNvSpPr>
          <p:nvPr>
            <p:ph sz="half" idx="1"/>
          </p:nvPr>
        </p:nvSpPr>
        <p:spPr>
          <a:xfrm>
            <a:off x="457200" y="1371600"/>
            <a:ext cx="4038600" cy="4525963"/>
          </a:xfrm>
        </p:spPr>
        <p:txBody>
          <a:bodyPr>
            <a:normAutofit lnSpcReduction="10000"/>
          </a:bodyPr>
          <a:lstStyle/>
          <a:p>
            <a:r>
              <a:rPr lang="en-US" dirty="0" smtClean="0"/>
              <a:t>Look forward to strategic discussion about developing virtual expeditions</a:t>
            </a:r>
          </a:p>
          <a:p>
            <a:r>
              <a:rPr lang="en-US" dirty="0" smtClean="0"/>
              <a:t>Eager to form partnerships</a:t>
            </a:r>
          </a:p>
          <a:p>
            <a:r>
              <a:rPr lang="en-US" dirty="0" smtClean="0"/>
              <a:t>PRAGMA is an Asia Pacific community of practice, with a focus on biodiversity</a:t>
            </a:r>
          </a:p>
        </p:txBody>
      </p:sp>
      <p:pic>
        <p:nvPicPr>
          <p:cNvPr id="7" name="Picture 2" descr="D:\Users\Peter A\Documents\PRAGMA\PR\Brochure Flyers Shirts\Brochure 2012\Pictures\Cover 28Sep12.jpg"/>
          <p:cNvPicPr>
            <a:picLocks noGrp="1" noChangeAspect="1" noChangeArrowheads="1"/>
          </p:cNvPicPr>
          <p:nvPr>
            <p:ph sz="half" idx="2"/>
          </p:nvPr>
        </p:nvPicPr>
        <p:blipFill>
          <a:blip r:embed="rId3" cstate="print">
            <a:extLst>
              <a:ext uri="{28A0092B-C50C-407E-A947-70E740481C1C}">
                <a14:useLocalDpi xmlns:a14="http://schemas.microsoft.com/office/drawing/2010/main" val="0"/>
              </a:ext>
            </a:extLst>
          </a:blip>
          <a:srcRect/>
          <a:stretch>
            <a:fillRect/>
          </a:stretch>
        </p:blipFill>
        <p:spPr bwMode="auto">
          <a:xfrm>
            <a:off x="4876800" y="1295400"/>
            <a:ext cx="3496202" cy="4525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67331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 - Morning</a:t>
            </a:r>
            <a:endParaRPr lang="en-US" dirty="0"/>
          </a:p>
        </p:txBody>
      </p:sp>
      <p:sp>
        <p:nvSpPr>
          <p:cNvPr id="3" name="Content Placeholder 2"/>
          <p:cNvSpPr>
            <a:spLocks noGrp="1"/>
          </p:cNvSpPr>
          <p:nvPr>
            <p:ph sz="half" idx="1"/>
          </p:nvPr>
        </p:nvSpPr>
        <p:spPr>
          <a:xfrm>
            <a:off x="457200" y="1219200"/>
            <a:ext cx="4038600" cy="4525963"/>
          </a:xfrm>
        </p:spPr>
        <p:txBody>
          <a:bodyPr/>
          <a:lstStyle/>
          <a:p>
            <a:r>
              <a:rPr lang="en-US" dirty="0"/>
              <a:t>Biodiversity and Ecosystems </a:t>
            </a:r>
            <a:r>
              <a:rPr lang="en-US" dirty="0" smtClean="0"/>
              <a:t>Services</a:t>
            </a:r>
          </a:p>
          <a:p>
            <a:pPr lvl="1"/>
            <a:r>
              <a:rPr lang="en-US" dirty="0"/>
              <a:t>Biodiversity on ultramafic </a:t>
            </a:r>
            <a:r>
              <a:rPr lang="en-US" dirty="0" smtClean="0"/>
              <a:t>outcrops: Reed Beaman</a:t>
            </a:r>
          </a:p>
          <a:p>
            <a:pPr lvl="1"/>
            <a:r>
              <a:rPr lang="en-US" dirty="0"/>
              <a:t>Molecular biodiversity of </a:t>
            </a:r>
            <a:r>
              <a:rPr lang="en-US" dirty="0" smtClean="0"/>
              <a:t>Plant: </a:t>
            </a:r>
            <a:r>
              <a:rPr lang="en-US" dirty="0"/>
              <a:t>Dong-Jin </a:t>
            </a:r>
            <a:r>
              <a:rPr lang="en-US" dirty="0" smtClean="0"/>
              <a:t>Kim</a:t>
            </a:r>
          </a:p>
          <a:p>
            <a:r>
              <a:rPr lang="en-US" dirty="0" smtClean="0"/>
              <a:t>Group Photo and Break</a:t>
            </a:r>
          </a:p>
        </p:txBody>
      </p:sp>
      <p:sp>
        <p:nvSpPr>
          <p:cNvPr id="4" name="Content Placeholder 3"/>
          <p:cNvSpPr>
            <a:spLocks noGrp="1"/>
          </p:cNvSpPr>
          <p:nvPr>
            <p:ph sz="half" idx="2"/>
          </p:nvPr>
        </p:nvSpPr>
        <p:spPr>
          <a:xfrm>
            <a:off x="4648200" y="1219200"/>
            <a:ext cx="4038600" cy="4525963"/>
          </a:xfrm>
        </p:spPr>
        <p:txBody>
          <a:bodyPr/>
          <a:lstStyle/>
          <a:p>
            <a:r>
              <a:rPr lang="en-US" dirty="0" smtClean="0"/>
              <a:t>ILTER-EAP, </a:t>
            </a:r>
            <a:r>
              <a:rPr lang="en-US" dirty="0"/>
              <a:t>AP-BON and GRENE, Environmental R&amp;D in Korea </a:t>
            </a:r>
          </a:p>
          <a:p>
            <a:pPr lvl="1"/>
            <a:r>
              <a:rPr lang="en-US" dirty="0"/>
              <a:t>Environmental R&amp;D in </a:t>
            </a:r>
            <a:r>
              <a:rPr lang="en-US" dirty="0" smtClean="0"/>
              <a:t>Korea: Young </a:t>
            </a:r>
            <a:r>
              <a:rPr lang="en-US" dirty="0" err="1"/>
              <a:t>Ja</a:t>
            </a:r>
            <a:r>
              <a:rPr lang="en-US" dirty="0"/>
              <a:t> Kim</a:t>
            </a:r>
          </a:p>
          <a:p>
            <a:pPr lvl="1"/>
            <a:r>
              <a:rPr lang="en-US" dirty="0" smtClean="0"/>
              <a:t>ILTER-EAP and AP-BON: Eun-Shik Kim</a:t>
            </a:r>
          </a:p>
          <a:p>
            <a:pPr lvl="1"/>
            <a:r>
              <a:rPr lang="en-US" dirty="0" smtClean="0"/>
              <a:t>AP-BON and GREENE on Environmental Informatics: </a:t>
            </a:r>
            <a:r>
              <a:rPr lang="en-US" dirty="0" err="1" smtClean="0"/>
              <a:t>Motimo</a:t>
            </a:r>
            <a:r>
              <a:rPr lang="en-US" dirty="0" smtClean="0"/>
              <a:t> Ito</a:t>
            </a:r>
          </a:p>
        </p:txBody>
      </p:sp>
      <p:sp>
        <p:nvSpPr>
          <p:cNvPr id="5" name="TextBox 4"/>
          <p:cNvSpPr txBox="1"/>
          <p:nvPr/>
        </p:nvSpPr>
        <p:spPr>
          <a:xfrm>
            <a:off x="679752" y="5791200"/>
            <a:ext cx="7500516" cy="892552"/>
          </a:xfrm>
          <a:prstGeom prst="rect">
            <a:avLst/>
          </a:prstGeom>
          <a:noFill/>
        </p:spPr>
        <p:txBody>
          <a:bodyPr wrap="none" rtlCol="0">
            <a:spAutoFit/>
          </a:bodyPr>
          <a:lstStyle/>
          <a:p>
            <a:pPr lvl="0" algn="ctr"/>
            <a:r>
              <a:rPr lang="en-US" sz="2800" dirty="0"/>
              <a:t>A PRAGMA </a:t>
            </a:r>
            <a:r>
              <a:rPr lang="en-US" sz="2800" dirty="0" smtClean="0"/>
              <a:t>Expedition</a:t>
            </a:r>
            <a:r>
              <a:rPr lang="en-US" sz="2400" dirty="0"/>
              <a:t>:</a:t>
            </a:r>
            <a:r>
              <a:rPr lang="en-US" sz="2400" dirty="0" smtClean="0"/>
              <a:t> </a:t>
            </a:r>
            <a:r>
              <a:rPr lang="en-US" sz="2400" dirty="0"/>
              <a:t>Reed Beaman ,</a:t>
            </a:r>
            <a:r>
              <a:rPr lang="en-US" sz="2400" dirty="0" smtClean="0"/>
              <a:t> </a:t>
            </a:r>
            <a:r>
              <a:rPr lang="en-US" sz="2400" dirty="0"/>
              <a:t>Aimee </a:t>
            </a:r>
            <a:r>
              <a:rPr lang="en-US" sz="2400" dirty="0" smtClean="0"/>
              <a:t>Stewart, </a:t>
            </a:r>
          </a:p>
          <a:p>
            <a:pPr lvl="0" algn="ctr"/>
            <a:r>
              <a:rPr lang="en-US" sz="2400" dirty="0" smtClean="0"/>
              <a:t>Uma </a:t>
            </a:r>
            <a:r>
              <a:rPr lang="en-US" sz="2400" dirty="0" err="1" smtClean="0"/>
              <a:t>Pavalanathan</a:t>
            </a:r>
            <a:r>
              <a:rPr lang="en-US" sz="2400" dirty="0" smtClean="0"/>
              <a:t>, Shahir </a:t>
            </a:r>
            <a:r>
              <a:rPr lang="en-US" sz="2400" dirty="0" err="1" smtClean="0"/>
              <a:t>Shamshir</a:t>
            </a:r>
            <a:endParaRPr lang="en-US" sz="2400" dirty="0"/>
          </a:p>
        </p:txBody>
      </p:sp>
    </p:spTree>
    <p:extLst>
      <p:ext uri="{BB962C8B-B14F-4D97-AF65-F5344CB8AC3E}">
        <p14:creationId xmlns:p14="http://schemas.microsoft.com/office/powerpoint/2010/main" val="6407278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371600"/>
            <a:ext cx="4038600" cy="4525963"/>
          </a:xfrm>
        </p:spPr>
        <p:txBody>
          <a:bodyPr>
            <a:normAutofit/>
          </a:bodyPr>
          <a:lstStyle/>
          <a:p>
            <a:r>
              <a:rPr lang="en-US" dirty="0" err="1"/>
              <a:t>Cyberinfrastructure</a:t>
            </a:r>
            <a:r>
              <a:rPr lang="en-US" dirty="0"/>
              <a:t> and Information </a:t>
            </a:r>
            <a:r>
              <a:rPr lang="en-US" dirty="0" smtClean="0"/>
              <a:t>Technology</a:t>
            </a:r>
          </a:p>
          <a:p>
            <a:pPr lvl="1"/>
            <a:r>
              <a:rPr lang="en-US" dirty="0"/>
              <a:t>Linked Open Data of Ecology: Chau-Chin </a:t>
            </a:r>
            <a:r>
              <a:rPr lang="en-US" dirty="0" smtClean="0"/>
              <a:t>Lin</a:t>
            </a:r>
          </a:p>
          <a:p>
            <a:pPr lvl="1"/>
            <a:r>
              <a:rPr lang="en-US" dirty="0" err="1" smtClean="0"/>
              <a:t>iDigBio</a:t>
            </a:r>
            <a:r>
              <a:rPr lang="en-US" dirty="0" smtClean="0"/>
              <a:t> CI: 1</a:t>
            </a:r>
            <a:r>
              <a:rPr lang="en-US" baseline="30000" dirty="0" smtClean="0"/>
              <a:t>st</a:t>
            </a:r>
            <a:r>
              <a:rPr lang="en-US" dirty="0" smtClean="0"/>
              <a:t> Year Progress: Jose Fortes</a:t>
            </a:r>
          </a:p>
          <a:p>
            <a:pPr lvl="1"/>
            <a:r>
              <a:rPr lang="en-US" dirty="0" smtClean="0"/>
              <a:t>GEO Grid: Yoshio Tanaka</a:t>
            </a:r>
          </a:p>
          <a:p>
            <a:pPr lvl="1"/>
            <a:r>
              <a:rPr lang="en-US" dirty="0" err="1"/>
              <a:t>Redeployable</a:t>
            </a:r>
            <a:r>
              <a:rPr lang="en-US" dirty="0"/>
              <a:t> Sensors </a:t>
            </a:r>
            <a:r>
              <a:rPr lang="en-US" dirty="0" smtClean="0"/>
              <a:t>Networks: Sameer Tilak</a:t>
            </a:r>
            <a:endParaRPr lang="en-US" dirty="0"/>
          </a:p>
        </p:txBody>
      </p:sp>
      <p:sp>
        <p:nvSpPr>
          <p:cNvPr id="4" name="Content Placeholder 3"/>
          <p:cNvSpPr>
            <a:spLocks noGrp="1"/>
          </p:cNvSpPr>
          <p:nvPr>
            <p:ph sz="half" idx="2"/>
          </p:nvPr>
        </p:nvSpPr>
        <p:spPr>
          <a:xfrm>
            <a:off x="4648200" y="1371600"/>
            <a:ext cx="4038600" cy="4525963"/>
          </a:xfrm>
        </p:spPr>
        <p:txBody>
          <a:bodyPr>
            <a:normAutofit/>
          </a:bodyPr>
          <a:lstStyle/>
          <a:p>
            <a:r>
              <a:rPr lang="en-US" dirty="0" smtClean="0"/>
              <a:t>Panel Discussion</a:t>
            </a:r>
          </a:p>
          <a:p>
            <a:pPr lvl="1"/>
            <a:r>
              <a:rPr lang="en-US" dirty="0" smtClean="0"/>
              <a:t>Opportunities</a:t>
            </a:r>
          </a:p>
          <a:p>
            <a:pPr lvl="1"/>
            <a:r>
              <a:rPr lang="en-US" dirty="0" smtClean="0"/>
              <a:t>Plans</a:t>
            </a:r>
          </a:p>
          <a:p>
            <a:r>
              <a:rPr lang="en-US" dirty="0" smtClean="0"/>
              <a:t>Student Workshop 3 pm</a:t>
            </a:r>
          </a:p>
          <a:p>
            <a:pPr lvl="1"/>
            <a:r>
              <a:rPr lang="en-US" dirty="0" smtClean="0"/>
              <a:t>UBITA on </a:t>
            </a:r>
            <a:r>
              <a:rPr lang="en-US" dirty="0" err="1" smtClean="0"/>
              <a:t>Konkuk</a:t>
            </a:r>
            <a:r>
              <a:rPr lang="en-US" dirty="0" smtClean="0"/>
              <a:t> Campus</a:t>
            </a:r>
          </a:p>
          <a:p>
            <a:r>
              <a:rPr lang="en-US" dirty="0" smtClean="0"/>
              <a:t>Reception at 6 pm</a:t>
            </a:r>
          </a:p>
          <a:p>
            <a:pPr lvl="1"/>
            <a:r>
              <a:rPr lang="en-US" dirty="0" smtClean="0"/>
              <a:t>Classic 500 Grand Ballroom</a:t>
            </a:r>
            <a:endParaRPr lang="en-US" dirty="0"/>
          </a:p>
        </p:txBody>
      </p:sp>
      <p:sp>
        <p:nvSpPr>
          <p:cNvPr id="5" name="Title 4"/>
          <p:cNvSpPr>
            <a:spLocks noGrp="1"/>
          </p:cNvSpPr>
          <p:nvPr>
            <p:ph type="title"/>
          </p:nvPr>
        </p:nvSpPr>
        <p:spPr>
          <a:xfrm>
            <a:off x="457200" y="274638"/>
            <a:ext cx="8229600" cy="1143000"/>
          </a:xfrm>
        </p:spPr>
        <p:txBody>
          <a:bodyPr/>
          <a:lstStyle/>
          <a:p>
            <a:r>
              <a:rPr lang="en-US" dirty="0" smtClean="0"/>
              <a:t>Agenda - Afternoon</a:t>
            </a:r>
            <a:endParaRPr lang="en-US" dirty="0"/>
          </a:p>
        </p:txBody>
      </p:sp>
      <p:sp>
        <p:nvSpPr>
          <p:cNvPr id="2" name="TextBox 1"/>
          <p:cNvSpPr txBox="1"/>
          <p:nvPr/>
        </p:nvSpPr>
        <p:spPr>
          <a:xfrm>
            <a:off x="1972442" y="5562600"/>
            <a:ext cx="5199116" cy="1384995"/>
          </a:xfrm>
          <a:prstGeom prst="rect">
            <a:avLst/>
          </a:prstGeom>
          <a:noFill/>
        </p:spPr>
        <p:txBody>
          <a:bodyPr wrap="none" rtlCol="0">
            <a:spAutoFit/>
          </a:bodyPr>
          <a:lstStyle/>
          <a:p>
            <a:pPr algn="ctr"/>
            <a:r>
              <a:rPr lang="en-US" sz="2800" dirty="0" smtClean="0"/>
              <a:t>PRAGMA 23 10 – 11 October 2012</a:t>
            </a:r>
          </a:p>
          <a:p>
            <a:pPr algn="ctr"/>
            <a:r>
              <a:rPr lang="en-US" sz="2800" dirty="0" smtClean="0"/>
              <a:t>Main Hall Classic 500 </a:t>
            </a:r>
          </a:p>
          <a:p>
            <a:pPr algn="ctr"/>
            <a:r>
              <a:rPr lang="en-US" sz="2800" dirty="0" smtClean="0"/>
              <a:t>8:30 am start</a:t>
            </a:r>
            <a:endParaRPr lang="en-US" sz="2800" dirty="0"/>
          </a:p>
        </p:txBody>
      </p:sp>
    </p:spTree>
    <p:extLst>
      <p:ext uri="{BB962C8B-B14F-4D97-AF65-F5344CB8AC3E}">
        <p14:creationId xmlns:p14="http://schemas.microsoft.com/office/powerpoint/2010/main" val="234558056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3" name="Content Placeholder 2"/>
          <p:cNvSpPr>
            <a:spLocks noGrp="1"/>
          </p:cNvSpPr>
          <p:nvPr>
            <p:ph sz="half" idx="1"/>
          </p:nvPr>
        </p:nvSpPr>
        <p:spPr/>
        <p:txBody>
          <a:bodyPr/>
          <a:lstStyle/>
          <a:p>
            <a:r>
              <a:rPr lang="en-US" dirty="0" smtClean="0"/>
              <a:t>Local Host</a:t>
            </a:r>
          </a:p>
          <a:p>
            <a:pPr lvl="1"/>
            <a:r>
              <a:rPr lang="en-US" dirty="0" err="1" smtClean="0"/>
              <a:t>Karpjoo</a:t>
            </a:r>
            <a:r>
              <a:rPr lang="en-US" dirty="0" smtClean="0"/>
              <a:t> </a:t>
            </a:r>
            <a:r>
              <a:rPr lang="en-US" dirty="0" err="1" smtClean="0"/>
              <a:t>Jeong</a:t>
            </a:r>
            <a:endParaRPr lang="en-US" dirty="0" smtClean="0"/>
          </a:p>
          <a:p>
            <a:pPr lvl="1"/>
            <a:r>
              <a:rPr lang="en-US" dirty="0" err="1" smtClean="0"/>
              <a:t>Eui</a:t>
            </a:r>
            <a:r>
              <a:rPr lang="en-US" dirty="0" smtClean="0"/>
              <a:t> </a:t>
            </a:r>
            <a:r>
              <a:rPr lang="en-US" dirty="0" err="1" smtClean="0"/>
              <a:t>Joon</a:t>
            </a:r>
            <a:r>
              <a:rPr lang="en-US" dirty="0" smtClean="0"/>
              <a:t> Kim</a:t>
            </a:r>
          </a:p>
          <a:p>
            <a:r>
              <a:rPr lang="en-US" dirty="0" smtClean="0"/>
              <a:t>Organizers</a:t>
            </a:r>
          </a:p>
          <a:p>
            <a:pPr lvl="1"/>
            <a:r>
              <a:rPr lang="en-US" dirty="0" smtClean="0"/>
              <a:t>Eun-Shik Kim</a:t>
            </a:r>
          </a:p>
          <a:p>
            <a:pPr lvl="1"/>
            <a:r>
              <a:rPr lang="en-US" dirty="0" err="1" smtClean="0"/>
              <a:t>Karpjoo</a:t>
            </a:r>
            <a:r>
              <a:rPr lang="en-US" dirty="0" smtClean="0"/>
              <a:t> </a:t>
            </a:r>
            <a:r>
              <a:rPr lang="en-US" dirty="0" err="1" smtClean="0"/>
              <a:t>Jeong</a:t>
            </a:r>
            <a:endParaRPr lang="en-US" dirty="0" smtClean="0"/>
          </a:p>
          <a:p>
            <a:pPr lvl="1"/>
            <a:r>
              <a:rPr lang="en-US" dirty="0" smtClean="0"/>
              <a:t>Reed Beaman</a:t>
            </a:r>
          </a:p>
          <a:p>
            <a:r>
              <a:rPr lang="en-US" dirty="0" smtClean="0"/>
              <a:t>Presenters</a:t>
            </a:r>
          </a:p>
          <a:p>
            <a:r>
              <a:rPr lang="en-US" dirty="0" smtClean="0"/>
              <a:t>Participants </a:t>
            </a:r>
          </a:p>
          <a:p>
            <a:pPr lvl="1"/>
            <a:endParaRPr lang="en-US" dirty="0" smtClean="0"/>
          </a:p>
        </p:txBody>
      </p:sp>
      <p:sp>
        <p:nvSpPr>
          <p:cNvPr id="4" name="Content Placeholder 3"/>
          <p:cNvSpPr>
            <a:spLocks noGrp="1"/>
          </p:cNvSpPr>
          <p:nvPr>
            <p:ph sz="half" idx="2"/>
          </p:nvPr>
        </p:nvSpPr>
        <p:spPr/>
        <p:txBody>
          <a:bodyPr/>
          <a:lstStyle/>
          <a:p>
            <a:r>
              <a:rPr lang="en-US" dirty="0" smtClean="0"/>
              <a:t>Thank you for your active participation</a:t>
            </a:r>
            <a:endParaRPr lang="en-US" dirty="0"/>
          </a:p>
        </p:txBody>
      </p:sp>
    </p:spTree>
    <p:extLst>
      <p:ext uri="{BB962C8B-B14F-4D97-AF65-F5344CB8AC3E}">
        <p14:creationId xmlns:p14="http://schemas.microsoft.com/office/powerpoint/2010/main" val="275794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half" idx="1"/>
          </p:nvPr>
        </p:nvSpPr>
        <p:spPr/>
        <p:txBody>
          <a:bodyPr/>
          <a:lstStyle/>
          <a:p>
            <a:endParaRPr lang="en-US"/>
          </a:p>
        </p:txBody>
      </p:sp>
      <p:sp>
        <p:nvSpPr>
          <p:cNvPr id="4" name="Content Placeholder 3"/>
          <p:cNvSpPr>
            <a:spLocks noGrp="1"/>
          </p:cNvSpPr>
          <p:nvPr>
            <p:ph sz="half" idx="2"/>
          </p:nvPr>
        </p:nvSpPr>
        <p:spPr/>
        <p:txBody>
          <a:bodyPr/>
          <a:lstStyle/>
          <a:p>
            <a:endParaRPr lang="en-US"/>
          </a:p>
        </p:txBody>
      </p:sp>
    </p:spTree>
    <p:extLst>
      <p:ext uri="{BB962C8B-B14F-4D97-AF65-F5344CB8AC3E}">
        <p14:creationId xmlns:p14="http://schemas.microsoft.com/office/powerpoint/2010/main" val="324434793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rtlCol="0">
            <a:normAutofit fontScale="90000"/>
          </a:bodyPr>
          <a:lstStyle/>
          <a:p>
            <a:pPr eaLnBrk="1" fontAlgn="auto" hangingPunct="1">
              <a:spcAft>
                <a:spcPts val="0"/>
              </a:spcAft>
              <a:defRPr/>
            </a:pPr>
            <a:r>
              <a:rPr lang="en-US" dirty="0" smtClean="0"/>
              <a:t>PRAGMA Biodiversity - </a:t>
            </a:r>
            <a:r>
              <a:rPr lang="en-US" dirty="0" err="1" smtClean="0"/>
              <a:t>LifeMapper</a:t>
            </a:r>
            <a:r>
              <a:rPr lang="en-US" dirty="0" smtClean="0"/>
              <a:t>  Experiment</a:t>
            </a:r>
          </a:p>
        </p:txBody>
      </p:sp>
      <p:grpSp>
        <p:nvGrpSpPr>
          <p:cNvPr id="2051" name="Group 12"/>
          <p:cNvGrpSpPr>
            <a:grpSpLocks/>
          </p:cNvGrpSpPr>
          <p:nvPr/>
        </p:nvGrpSpPr>
        <p:grpSpPr bwMode="auto">
          <a:xfrm>
            <a:off x="6324600" y="3035300"/>
            <a:ext cx="411163" cy="388938"/>
            <a:chOff x="6324600" y="3035300"/>
            <a:chExt cx="411163" cy="388938"/>
          </a:xfrm>
        </p:grpSpPr>
        <p:cxnSp>
          <p:nvCxnSpPr>
            <p:cNvPr id="20" name="Straight Arrow Connector 19"/>
            <p:cNvCxnSpPr>
              <a:endCxn id="2073" idx="1"/>
            </p:cNvCxnSpPr>
            <p:nvPr/>
          </p:nvCxnSpPr>
          <p:spPr>
            <a:xfrm>
              <a:off x="6324600" y="3035300"/>
              <a:ext cx="387350" cy="157162"/>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sp>
          <p:nvSpPr>
            <p:cNvPr id="2096" name="TextBox 33"/>
            <p:cNvSpPr txBox="1">
              <a:spLocks noChangeArrowheads="1"/>
            </p:cNvSpPr>
            <p:nvPr/>
          </p:nvSpPr>
          <p:spPr bwMode="auto">
            <a:xfrm>
              <a:off x="6346825" y="3116263"/>
              <a:ext cx="388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400" b="1"/>
                <a:t>(4)</a:t>
              </a:r>
            </a:p>
          </p:txBody>
        </p:sp>
      </p:grpSp>
      <p:sp>
        <p:nvSpPr>
          <p:cNvPr id="29" name="TextBox 28"/>
          <p:cNvSpPr txBox="1"/>
          <p:nvPr/>
        </p:nvSpPr>
        <p:spPr>
          <a:xfrm>
            <a:off x="135934" y="3886200"/>
            <a:ext cx="7655750" cy="2308324"/>
          </a:xfrm>
          <a:prstGeom prst="rect">
            <a:avLst/>
          </a:prstGeom>
          <a:noFill/>
        </p:spPr>
        <p:txBody>
          <a:bodyPr wrap="none">
            <a:spAutoFit/>
          </a:bodyPr>
          <a:lstStyle/>
          <a:p>
            <a:pPr marL="342900" indent="-342900" fontAlgn="auto">
              <a:spcBef>
                <a:spcPts val="0"/>
              </a:spcBef>
              <a:spcAft>
                <a:spcPts val="0"/>
              </a:spcAft>
              <a:buFontTx/>
              <a:buAutoNum type="arabicParenBoth"/>
              <a:defRPr/>
            </a:pPr>
            <a:r>
              <a:rPr lang="en-US" dirty="0">
                <a:latin typeface="+mn-lt"/>
                <a:cs typeface="+mn-cs"/>
              </a:rPr>
              <a:t>A script queries </a:t>
            </a:r>
            <a:r>
              <a:rPr lang="en-US" dirty="0" err="1">
                <a:latin typeface="+mn-lt"/>
                <a:cs typeface="+mn-cs"/>
              </a:rPr>
              <a:t>GeoPortal</a:t>
            </a:r>
            <a:r>
              <a:rPr lang="en-US" dirty="0">
                <a:latin typeface="+mn-lt"/>
                <a:cs typeface="+mn-cs"/>
              </a:rPr>
              <a:t> instance at UTM </a:t>
            </a:r>
            <a:r>
              <a:rPr lang="en-US" dirty="0" smtClean="0">
                <a:latin typeface="+mn-lt"/>
                <a:cs typeface="+mn-cs"/>
              </a:rPr>
              <a:t>(Malaysia )to </a:t>
            </a:r>
            <a:r>
              <a:rPr lang="en-US" dirty="0">
                <a:latin typeface="+mn-lt"/>
                <a:cs typeface="+mn-cs"/>
              </a:rPr>
              <a:t>retrieve raster data</a:t>
            </a:r>
          </a:p>
          <a:p>
            <a:pPr marL="342900" indent="-342900" fontAlgn="auto">
              <a:spcBef>
                <a:spcPts val="0"/>
              </a:spcBef>
              <a:spcAft>
                <a:spcPts val="0"/>
              </a:spcAft>
              <a:buFontTx/>
              <a:buAutoNum type="arabicParenBoth"/>
              <a:defRPr/>
            </a:pPr>
            <a:r>
              <a:rPr lang="en-US" dirty="0">
                <a:latin typeface="+mn-lt"/>
                <a:cs typeface="+mn-cs"/>
              </a:rPr>
              <a:t>Retrieves raster data from stored dataset</a:t>
            </a:r>
          </a:p>
          <a:p>
            <a:pPr marL="342900" indent="-342900" fontAlgn="auto">
              <a:spcBef>
                <a:spcPts val="0"/>
              </a:spcBef>
              <a:spcAft>
                <a:spcPts val="0"/>
              </a:spcAft>
              <a:buFontTx/>
              <a:buAutoNum type="arabicParenBoth"/>
              <a:defRPr/>
            </a:pPr>
            <a:r>
              <a:rPr lang="en-US" dirty="0">
                <a:latin typeface="+mn-lt"/>
                <a:cs typeface="+mn-cs"/>
              </a:rPr>
              <a:t>Submit dataset to </a:t>
            </a:r>
            <a:r>
              <a:rPr lang="en-US" dirty="0" err="1">
                <a:latin typeface="+mn-lt"/>
                <a:cs typeface="+mn-cs"/>
              </a:rPr>
              <a:t>LifeMapper</a:t>
            </a:r>
            <a:r>
              <a:rPr lang="en-US" dirty="0">
                <a:latin typeface="+mn-lt"/>
                <a:cs typeface="+mn-cs"/>
              </a:rPr>
              <a:t> as occurrences/experiments</a:t>
            </a:r>
          </a:p>
          <a:p>
            <a:pPr marL="795338" lvl="1" indent="-338138" fontAlgn="auto">
              <a:spcBef>
                <a:spcPts val="0"/>
              </a:spcBef>
              <a:spcAft>
                <a:spcPts val="0"/>
              </a:spcAft>
              <a:buFont typeface="+mj-lt"/>
              <a:buAutoNum type="romanUcPeriod"/>
              <a:defRPr/>
            </a:pPr>
            <a:r>
              <a:rPr lang="en-US" dirty="0">
                <a:latin typeface="+mn-lt"/>
                <a:cs typeface="+mn-cs"/>
              </a:rPr>
              <a:t>Prepare occurrence dataset</a:t>
            </a:r>
          </a:p>
          <a:p>
            <a:pPr marL="800100" lvl="1" indent="-342900" fontAlgn="auto">
              <a:spcBef>
                <a:spcPts val="0"/>
              </a:spcBef>
              <a:spcAft>
                <a:spcPts val="0"/>
              </a:spcAft>
              <a:buFontTx/>
              <a:buAutoNum type="romanUcPeriod"/>
              <a:defRPr/>
            </a:pPr>
            <a:r>
              <a:rPr lang="en-US" dirty="0">
                <a:latin typeface="+mn-lt"/>
                <a:cs typeface="+mn-cs"/>
              </a:rPr>
              <a:t>Post occurrence set</a:t>
            </a:r>
          </a:p>
          <a:p>
            <a:pPr marL="800100" lvl="1" indent="-342900" fontAlgn="auto">
              <a:spcBef>
                <a:spcPts val="0"/>
              </a:spcBef>
              <a:spcAft>
                <a:spcPts val="0"/>
              </a:spcAft>
              <a:buFontTx/>
              <a:buAutoNum type="romanUcPeriod"/>
              <a:defRPr/>
            </a:pPr>
            <a:r>
              <a:rPr lang="en-US" dirty="0">
                <a:latin typeface="+mn-lt"/>
                <a:cs typeface="+mn-cs"/>
              </a:rPr>
              <a:t>Post experiment</a:t>
            </a:r>
          </a:p>
          <a:p>
            <a:pPr marL="342900" indent="-342900" fontAlgn="auto">
              <a:spcBef>
                <a:spcPts val="0"/>
              </a:spcBef>
              <a:spcAft>
                <a:spcPts val="0"/>
              </a:spcAft>
              <a:buFontTx/>
              <a:buAutoNum type="arabicParenBoth"/>
              <a:defRPr/>
            </a:pPr>
            <a:r>
              <a:rPr lang="en-US" dirty="0" err="1">
                <a:latin typeface="+mn-lt"/>
                <a:cs typeface="+mn-cs"/>
              </a:rPr>
              <a:t>LifeMapper</a:t>
            </a:r>
            <a:r>
              <a:rPr lang="en-US" dirty="0">
                <a:latin typeface="+mn-lt"/>
                <a:cs typeface="+mn-cs"/>
              </a:rPr>
              <a:t> outputs prediction result as metadata (EML)</a:t>
            </a:r>
          </a:p>
          <a:p>
            <a:pPr marL="342900" indent="-342900" fontAlgn="auto">
              <a:spcBef>
                <a:spcPts val="0"/>
              </a:spcBef>
              <a:spcAft>
                <a:spcPts val="0"/>
              </a:spcAft>
              <a:buFontTx/>
              <a:buAutoNum type="arabicParenBoth"/>
              <a:defRPr/>
            </a:pPr>
            <a:r>
              <a:rPr lang="en-US" dirty="0">
                <a:latin typeface="+mn-lt"/>
                <a:cs typeface="+mn-cs"/>
              </a:rPr>
              <a:t>Catalogs </a:t>
            </a:r>
            <a:r>
              <a:rPr lang="en-US" dirty="0" err="1">
                <a:latin typeface="+mn-lt"/>
                <a:cs typeface="+mn-cs"/>
              </a:rPr>
              <a:t>LifeMapper</a:t>
            </a:r>
            <a:r>
              <a:rPr lang="en-US" dirty="0">
                <a:latin typeface="+mn-lt"/>
                <a:cs typeface="+mn-cs"/>
              </a:rPr>
              <a:t> predicted output metadata in </a:t>
            </a:r>
            <a:r>
              <a:rPr lang="en-US" dirty="0" err="1">
                <a:latin typeface="+mn-lt"/>
                <a:cs typeface="+mn-cs"/>
              </a:rPr>
              <a:t>GeoPortal</a:t>
            </a:r>
            <a:r>
              <a:rPr lang="en-US" dirty="0">
                <a:latin typeface="+mn-lt"/>
                <a:cs typeface="+mn-cs"/>
              </a:rPr>
              <a:t> at </a:t>
            </a:r>
            <a:r>
              <a:rPr lang="en-US" dirty="0" smtClean="0">
                <a:latin typeface="+mn-lt"/>
                <a:cs typeface="+mn-cs"/>
              </a:rPr>
              <a:t>IU (US)</a:t>
            </a:r>
            <a:endParaRPr lang="en-US" dirty="0">
              <a:latin typeface="+mn-lt"/>
              <a:cs typeface="+mn-cs"/>
            </a:endParaRPr>
          </a:p>
        </p:txBody>
      </p:sp>
      <p:grpSp>
        <p:nvGrpSpPr>
          <p:cNvPr id="2053" name="Group 27"/>
          <p:cNvGrpSpPr>
            <a:grpSpLocks/>
          </p:cNvGrpSpPr>
          <p:nvPr/>
        </p:nvGrpSpPr>
        <p:grpSpPr bwMode="auto">
          <a:xfrm>
            <a:off x="152400" y="1219200"/>
            <a:ext cx="8866188" cy="4686300"/>
            <a:chOff x="152400" y="1601788"/>
            <a:chExt cx="8866188" cy="4686300"/>
          </a:xfrm>
        </p:grpSpPr>
        <p:sp>
          <p:nvSpPr>
            <p:cNvPr id="2054" name="TextBox 38"/>
            <p:cNvSpPr txBox="1">
              <a:spLocks noChangeArrowheads="1"/>
            </p:cNvSpPr>
            <p:nvPr/>
          </p:nvSpPr>
          <p:spPr bwMode="auto">
            <a:xfrm>
              <a:off x="2032000" y="2420938"/>
              <a:ext cx="1781175" cy="430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100" b="1"/>
                <a:t>Mount Kinabalu  specimen </a:t>
              </a:r>
            </a:p>
            <a:p>
              <a:pPr eaLnBrk="1" hangingPunct="1"/>
              <a:r>
                <a:rPr lang="en-US" sz="1100" b="1"/>
                <a:t>data storage</a:t>
              </a:r>
            </a:p>
          </p:txBody>
        </p:sp>
        <p:grpSp>
          <p:nvGrpSpPr>
            <p:cNvPr id="2055" name="Group 26"/>
            <p:cNvGrpSpPr>
              <a:grpSpLocks/>
            </p:cNvGrpSpPr>
            <p:nvPr/>
          </p:nvGrpSpPr>
          <p:grpSpPr bwMode="auto">
            <a:xfrm>
              <a:off x="152400" y="1601788"/>
              <a:ext cx="8866188" cy="4686300"/>
              <a:chOff x="152400" y="1601788"/>
              <a:chExt cx="8866188" cy="4686300"/>
            </a:xfrm>
          </p:grpSpPr>
          <p:grpSp>
            <p:nvGrpSpPr>
              <p:cNvPr id="2056" name="Group 6"/>
              <p:cNvGrpSpPr>
                <a:grpSpLocks/>
              </p:cNvGrpSpPr>
              <p:nvPr/>
            </p:nvGrpSpPr>
            <p:grpSpPr bwMode="auto">
              <a:xfrm>
                <a:off x="1920875" y="1601788"/>
                <a:ext cx="1254125" cy="881062"/>
                <a:chOff x="1920875" y="1601788"/>
                <a:chExt cx="1254125" cy="881062"/>
              </a:xfrm>
            </p:grpSpPr>
            <p:sp>
              <p:nvSpPr>
                <p:cNvPr id="8" name="Can 7"/>
                <p:cNvSpPr/>
                <p:nvPr/>
              </p:nvSpPr>
              <p:spPr>
                <a:xfrm>
                  <a:off x="2503488" y="1720850"/>
                  <a:ext cx="519112" cy="609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cs typeface="Arial" charset="0"/>
                  </a:endParaRPr>
                </a:p>
              </p:txBody>
            </p:sp>
            <p:sp>
              <p:nvSpPr>
                <p:cNvPr id="15" name="Can 14"/>
                <p:cNvSpPr/>
                <p:nvPr/>
              </p:nvSpPr>
              <p:spPr>
                <a:xfrm>
                  <a:off x="2655888" y="1873250"/>
                  <a:ext cx="519112" cy="60960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cs typeface="Arial" charset="0"/>
                  </a:endParaRPr>
                </a:p>
              </p:txBody>
            </p:sp>
            <p:pic>
              <p:nvPicPr>
                <p:cNvPr id="2094" name="Picture 6"/>
                <p:cNvPicPr>
                  <a:picLocks noChangeAspect="1"/>
                </p:cNvPicPr>
                <p:nvPr/>
              </p:nvPicPr>
              <p:blipFill>
                <a:blip r:embed="rId3">
                  <a:extLst>
                    <a:ext uri="{28A0092B-C50C-407E-A947-70E740481C1C}">
                      <a14:useLocalDpi xmlns:a14="http://schemas.microsoft.com/office/drawing/2010/main" val="0"/>
                    </a:ext>
                  </a:extLst>
                </a:blip>
                <a:srcRect l="10712" t="38806" r="13023" b="29895"/>
                <a:stretch>
                  <a:fillRect/>
                </a:stretch>
              </p:blipFill>
              <p:spPr bwMode="auto">
                <a:xfrm>
                  <a:off x="1920875" y="1601788"/>
                  <a:ext cx="1163638"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2057" name="Picture 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2400" y="1781175"/>
                <a:ext cx="8382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8" name="Straight Arrow Connector 17"/>
              <p:cNvCxnSpPr/>
              <p:nvPr/>
            </p:nvCxnSpPr>
            <p:spPr>
              <a:xfrm flipV="1">
                <a:off x="6324600" y="2490788"/>
                <a:ext cx="228600" cy="279400"/>
              </a:xfrm>
              <a:prstGeom prst="straightConnector1">
                <a:avLst/>
              </a:prstGeom>
              <a:ln>
                <a:tailEnd type="arrow"/>
              </a:ln>
            </p:spPr>
            <p:style>
              <a:lnRef idx="3">
                <a:schemeClr val="accent5"/>
              </a:lnRef>
              <a:fillRef idx="0">
                <a:schemeClr val="accent5"/>
              </a:fillRef>
              <a:effectRef idx="2">
                <a:schemeClr val="accent5"/>
              </a:effectRef>
              <a:fontRef idx="minor">
                <a:schemeClr val="tx1"/>
              </a:fontRef>
            </p:style>
          </p:cxnSp>
          <p:grpSp>
            <p:nvGrpSpPr>
              <p:cNvPr id="2059" name="Group 8"/>
              <p:cNvGrpSpPr>
                <a:grpSpLocks/>
              </p:cNvGrpSpPr>
              <p:nvPr/>
            </p:nvGrpSpPr>
            <p:grpSpPr bwMode="auto">
              <a:xfrm>
                <a:off x="152400" y="2717800"/>
                <a:ext cx="533400" cy="608013"/>
                <a:chOff x="152400" y="2717800"/>
                <a:chExt cx="533400" cy="608013"/>
              </a:xfrm>
            </p:grpSpPr>
            <p:cxnSp>
              <p:nvCxnSpPr>
                <p:cNvPr id="23" name="Straight Arrow Connector 22"/>
                <p:cNvCxnSpPr/>
                <p:nvPr/>
              </p:nvCxnSpPr>
              <p:spPr>
                <a:xfrm>
                  <a:off x="533400" y="2717800"/>
                  <a:ext cx="152400" cy="608013"/>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sp>
              <p:nvSpPr>
                <p:cNvPr id="2091" name="TextBox 27"/>
                <p:cNvSpPr txBox="1">
                  <a:spLocks noChangeArrowheads="1"/>
                </p:cNvSpPr>
                <p:nvPr/>
              </p:nvSpPr>
              <p:spPr bwMode="auto">
                <a:xfrm>
                  <a:off x="152400" y="2851150"/>
                  <a:ext cx="38893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400" b="1"/>
                    <a:t>(1)</a:t>
                  </a:r>
                </a:p>
              </p:txBody>
            </p:sp>
          </p:grpSp>
          <p:grpSp>
            <p:nvGrpSpPr>
              <p:cNvPr id="2060" name="Group 10"/>
              <p:cNvGrpSpPr>
                <a:grpSpLocks/>
              </p:cNvGrpSpPr>
              <p:nvPr/>
            </p:nvGrpSpPr>
            <p:grpSpPr bwMode="auto">
              <a:xfrm>
                <a:off x="1763713" y="2501900"/>
                <a:ext cx="1219200" cy="833438"/>
                <a:chOff x="1763713" y="2501900"/>
                <a:chExt cx="1219200" cy="833438"/>
              </a:xfrm>
            </p:grpSpPr>
            <p:sp>
              <p:nvSpPr>
                <p:cNvPr id="24" name="Arc 23"/>
                <p:cNvSpPr/>
                <p:nvPr/>
              </p:nvSpPr>
              <p:spPr>
                <a:xfrm flipV="1">
                  <a:off x="1763713" y="2501900"/>
                  <a:ext cx="1152525" cy="635000"/>
                </a:xfrm>
                <a:prstGeom prst="arc">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txBody>
                <a:bodyPr anchor="ctr"/>
                <a:lstStyle/>
                <a:p>
                  <a:pPr algn="ctr" fontAlgn="auto">
                    <a:spcBef>
                      <a:spcPts val="0"/>
                    </a:spcBef>
                    <a:spcAft>
                      <a:spcPts val="0"/>
                    </a:spcAft>
                    <a:defRPr/>
                  </a:pPr>
                  <a:endParaRPr lang="en-US"/>
                </a:p>
              </p:txBody>
            </p:sp>
            <p:sp>
              <p:nvSpPr>
                <p:cNvPr id="2089" name="TextBox 31"/>
                <p:cNvSpPr txBox="1">
                  <a:spLocks noChangeArrowheads="1"/>
                </p:cNvSpPr>
                <p:nvPr/>
              </p:nvSpPr>
              <p:spPr bwMode="auto">
                <a:xfrm>
                  <a:off x="2595563" y="3027363"/>
                  <a:ext cx="3873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400" b="1"/>
                    <a:t>(2)</a:t>
                  </a:r>
                </a:p>
              </p:txBody>
            </p:sp>
          </p:grpSp>
          <p:grpSp>
            <p:nvGrpSpPr>
              <p:cNvPr id="2061" name="Group 11"/>
              <p:cNvGrpSpPr>
                <a:grpSpLocks/>
              </p:cNvGrpSpPr>
              <p:nvPr/>
            </p:nvGrpSpPr>
            <p:grpSpPr bwMode="auto">
              <a:xfrm>
                <a:off x="3429000" y="2489200"/>
                <a:ext cx="1295400" cy="647700"/>
                <a:chOff x="3429000" y="2489200"/>
                <a:chExt cx="1295400" cy="647700"/>
              </a:xfrm>
            </p:grpSpPr>
            <p:cxnSp>
              <p:nvCxnSpPr>
                <p:cNvPr id="26" name="Straight Arrow Connector 25"/>
                <p:cNvCxnSpPr/>
                <p:nvPr/>
              </p:nvCxnSpPr>
              <p:spPr>
                <a:xfrm>
                  <a:off x="3429000" y="2619375"/>
                  <a:ext cx="1295400" cy="517525"/>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sp>
              <p:nvSpPr>
                <p:cNvPr id="2087" name="TextBox 32"/>
                <p:cNvSpPr txBox="1">
                  <a:spLocks noChangeArrowheads="1"/>
                </p:cNvSpPr>
                <p:nvPr/>
              </p:nvSpPr>
              <p:spPr bwMode="auto">
                <a:xfrm>
                  <a:off x="4021138" y="2489200"/>
                  <a:ext cx="388937"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400" b="1"/>
                    <a:t>(3)</a:t>
                  </a:r>
                </a:p>
              </p:txBody>
            </p:sp>
          </p:grpSp>
          <p:grpSp>
            <p:nvGrpSpPr>
              <p:cNvPr id="2062" name="Group 13"/>
              <p:cNvGrpSpPr>
                <a:grpSpLocks/>
              </p:cNvGrpSpPr>
              <p:nvPr/>
            </p:nvGrpSpPr>
            <p:grpSpPr bwMode="auto">
              <a:xfrm>
                <a:off x="6553200" y="3749675"/>
                <a:ext cx="1847850" cy="1323975"/>
                <a:chOff x="6553200" y="3749675"/>
                <a:chExt cx="1847850" cy="1323975"/>
              </a:xfrm>
            </p:grpSpPr>
            <p:sp>
              <p:nvSpPr>
                <p:cNvPr id="21" name="Arc 20"/>
                <p:cNvSpPr/>
                <p:nvPr/>
              </p:nvSpPr>
              <p:spPr>
                <a:xfrm>
                  <a:off x="6553200" y="3851275"/>
                  <a:ext cx="1609725" cy="1222375"/>
                </a:xfrm>
                <a:prstGeom prst="arc">
                  <a:avLst/>
                </a:prstGeom>
                <a:ln>
                  <a:headEnd type="none" w="med" len="med"/>
                  <a:tailEnd type="triangle" w="med" len="med"/>
                </a:ln>
              </p:spPr>
              <p:style>
                <a:lnRef idx="3">
                  <a:schemeClr val="accent4"/>
                </a:lnRef>
                <a:fillRef idx="0">
                  <a:schemeClr val="accent4"/>
                </a:fillRef>
                <a:effectRef idx="2">
                  <a:schemeClr val="accent4"/>
                </a:effectRef>
                <a:fontRef idx="minor">
                  <a:schemeClr val="tx1"/>
                </a:fontRef>
              </p:style>
              <p:txBody>
                <a:bodyPr anchor="ctr"/>
                <a:lstStyle/>
                <a:p>
                  <a:pPr algn="ctr" fontAlgn="auto">
                    <a:spcBef>
                      <a:spcPts val="0"/>
                    </a:spcBef>
                    <a:spcAft>
                      <a:spcPts val="0"/>
                    </a:spcAft>
                    <a:defRPr/>
                  </a:pPr>
                  <a:endParaRPr lang="en-US"/>
                </a:p>
              </p:txBody>
            </p:sp>
            <p:sp>
              <p:nvSpPr>
                <p:cNvPr id="2085" name="TextBox 34"/>
                <p:cNvSpPr txBox="1">
                  <a:spLocks noChangeArrowheads="1"/>
                </p:cNvSpPr>
                <p:nvPr/>
              </p:nvSpPr>
              <p:spPr bwMode="auto">
                <a:xfrm>
                  <a:off x="8013700" y="3749675"/>
                  <a:ext cx="3873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400" b="1"/>
                    <a:t>(5)</a:t>
                  </a:r>
                </a:p>
              </p:txBody>
            </p:sp>
          </p:grpSp>
          <p:grpSp>
            <p:nvGrpSpPr>
              <p:cNvPr id="2063" name="Group 15"/>
              <p:cNvGrpSpPr>
                <a:grpSpLocks/>
              </p:cNvGrpSpPr>
              <p:nvPr/>
            </p:nvGrpSpPr>
            <p:grpSpPr bwMode="auto">
              <a:xfrm>
                <a:off x="6853238" y="4573588"/>
                <a:ext cx="2165350" cy="1714500"/>
                <a:chOff x="6853238" y="4573588"/>
                <a:chExt cx="2165350" cy="1714500"/>
              </a:xfrm>
            </p:grpSpPr>
            <p:grpSp>
              <p:nvGrpSpPr>
                <p:cNvPr id="2079" name="Group 4"/>
                <p:cNvGrpSpPr>
                  <a:grpSpLocks/>
                </p:cNvGrpSpPr>
                <p:nvPr/>
              </p:nvGrpSpPr>
              <p:grpSpPr bwMode="auto">
                <a:xfrm>
                  <a:off x="6853238" y="4573588"/>
                  <a:ext cx="2095500" cy="1546225"/>
                  <a:chOff x="6853238" y="4573588"/>
                  <a:chExt cx="2095500" cy="1546225"/>
                </a:xfrm>
              </p:grpSpPr>
              <p:sp>
                <p:nvSpPr>
                  <p:cNvPr id="10" name="Cloud 9"/>
                  <p:cNvSpPr/>
                  <p:nvPr/>
                </p:nvSpPr>
                <p:spPr>
                  <a:xfrm>
                    <a:off x="6853238" y="5062538"/>
                    <a:ext cx="1447800" cy="895350"/>
                  </a:xfrm>
                  <a:prstGeom prst="cloud">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endParaRPr lang="en-US"/>
                  </a:p>
                </p:txBody>
              </p:sp>
              <p:pic>
                <p:nvPicPr>
                  <p:cNvPr id="2082" name="Picture 10"/>
                  <p:cNvPicPr>
                    <a:picLocks noChangeAspect="1"/>
                  </p:cNvPicPr>
                  <p:nvPr/>
                </p:nvPicPr>
                <p:blipFill>
                  <a:blip r:embed="rId5" cstate="print">
                    <a:extLst>
                      <a:ext uri="{28A0092B-C50C-407E-A947-70E740481C1C}">
                        <a14:useLocalDpi xmlns:a14="http://schemas.microsoft.com/office/drawing/2010/main" val="0"/>
                      </a:ext>
                    </a:extLst>
                  </a:blip>
                  <a:srcRect b="28844"/>
                  <a:stretch>
                    <a:fillRect/>
                  </a:stretch>
                </p:blipFill>
                <p:spPr bwMode="auto">
                  <a:xfrm>
                    <a:off x="7653338" y="4573588"/>
                    <a:ext cx="1295400"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3" name="Picture 4" descr="C:\Users\umapaval\AppData\Local\Microsoft\Windows\Temporary Internet Files\Content.IE5\95ZV2TQT\MC900434845[1].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24713" y="5262563"/>
                    <a:ext cx="85725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080" name="TextBox 37"/>
                <p:cNvSpPr txBox="1">
                  <a:spLocks noChangeArrowheads="1"/>
                </p:cNvSpPr>
                <p:nvPr/>
              </p:nvSpPr>
              <p:spPr bwMode="auto">
                <a:xfrm>
                  <a:off x="7900988" y="5857875"/>
                  <a:ext cx="1117600"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100" b="1"/>
                    <a:t>GeoPortal at IU </a:t>
                  </a:r>
                </a:p>
                <a:p>
                  <a:pPr eaLnBrk="1" hangingPunct="1"/>
                  <a:r>
                    <a:rPr lang="en-US" sz="1100" b="1"/>
                    <a:t>PRAGMA node</a:t>
                  </a:r>
                </a:p>
              </p:txBody>
            </p:sp>
          </p:grpSp>
          <p:grpSp>
            <p:nvGrpSpPr>
              <p:cNvPr id="2064" name="Group 18"/>
              <p:cNvGrpSpPr>
                <a:grpSpLocks/>
              </p:cNvGrpSpPr>
              <p:nvPr/>
            </p:nvGrpSpPr>
            <p:grpSpPr bwMode="auto">
              <a:xfrm>
                <a:off x="4703763" y="2260600"/>
                <a:ext cx="1735137" cy="1789113"/>
                <a:chOff x="4703763" y="2260600"/>
                <a:chExt cx="1735137" cy="1789113"/>
              </a:xfrm>
            </p:grpSpPr>
            <p:pic>
              <p:nvPicPr>
                <p:cNvPr id="4" name="Picture 3" descr="lifemapperlogo.jpg"/>
                <p:cNvPicPr>
                  <a:picLocks noChangeAspect="1"/>
                </p:cNvPicPr>
                <p:nvPr/>
              </p:nvPicPr>
              <p:blipFill>
                <a:blip r:embed="rId7"/>
                <a:stretch>
                  <a:fillRect/>
                </a:stretch>
              </p:blipFill>
              <p:spPr>
                <a:xfrm>
                  <a:off x="4805363" y="2260600"/>
                  <a:ext cx="1385887" cy="1303338"/>
                </a:xfrm>
                <a:prstGeom prst="rect">
                  <a:avLst/>
                </a:prstGeom>
                <a:solidFill>
                  <a:schemeClr val="bg1">
                    <a:lumMod val="85000"/>
                  </a:schemeClr>
                </a:solidFill>
                <a:ln w="19050" cap="rnd">
                  <a:solidFill>
                    <a:schemeClr val="tx2">
                      <a:lumMod val="60000"/>
                      <a:lumOff val="40000"/>
                    </a:schemeClr>
                  </a:solidFill>
                </a:ln>
                <a:effectLst>
                  <a:outerShdw blurRad="50800" dist="12700" dir="5400000" algn="t" rotWithShape="0">
                    <a:prstClr val="black">
                      <a:alpha val="40000"/>
                    </a:prstClr>
                  </a:outerShdw>
                </a:effectLst>
              </p:spPr>
            </p:pic>
            <p:sp>
              <p:nvSpPr>
                <p:cNvPr id="2078" name="TextBox 39"/>
                <p:cNvSpPr txBox="1">
                  <a:spLocks noChangeArrowheads="1"/>
                </p:cNvSpPr>
                <p:nvPr/>
              </p:nvSpPr>
              <p:spPr bwMode="auto">
                <a:xfrm>
                  <a:off x="4703763" y="3619500"/>
                  <a:ext cx="1735137"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100" b="1"/>
                    <a:t>LifeMapper WebService at</a:t>
                  </a:r>
                </a:p>
                <a:p>
                  <a:pPr eaLnBrk="1" hangingPunct="1"/>
                  <a:r>
                    <a:rPr lang="en-US" sz="1100" b="1"/>
                    <a:t>UKansas</a:t>
                  </a:r>
                </a:p>
              </p:txBody>
            </p:sp>
          </p:grpSp>
          <p:grpSp>
            <p:nvGrpSpPr>
              <p:cNvPr id="2065" name="Group 21"/>
              <p:cNvGrpSpPr>
                <a:grpSpLocks/>
              </p:cNvGrpSpPr>
              <p:nvPr/>
            </p:nvGrpSpPr>
            <p:grpSpPr bwMode="auto">
              <a:xfrm>
                <a:off x="6624638" y="2101850"/>
                <a:ext cx="1276350" cy="771525"/>
                <a:chOff x="6624638" y="2101850"/>
                <a:chExt cx="1276350" cy="771525"/>
              </a:xfrm>
            </p:grpSpPr>
            <p:pic>
              <p:nvPicPr>
                <p:cNvPr id="2075" name="Picture 12"/>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624638" y="2101850"/>
                  <a:ext cx="1154112"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6" name="TextBox 41"/>
                <p:cNvSpPr txBox="1">
                  <a:spLocks noChangeArrowheads="1"/>
                </p:cNvSpPr>
                <p:nvPr/>
              </p:nvSpPr>
              <p:spPr bwMode="auto">
                <a:xfrm>
                  <a:off x="6686550" y="2611438"/>
                  <a:ext cx="1214438"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100" b="1"/>
                    <a:t>Predicted Habitat</a:t>
                  </a:r>
                </a:p>
              </p:txBody>
            </p:sp>
          </p:grpSp>
          <p:grpSp>
            <p:nvGrpSpPr>
              <p:cNvPr id="2066" name="Group 24"/>
              <p:cNvGrpSpPr>
                <a:grpSpLocks/>
              </p:cNvGrpSpPr>
              <p:nvPr/>
            </p:nvGrpSpPr>
            <p:grpSpPr bwMode="auto">
              <a:xfrm>
                <a:off x="6667500" y="3209925"/>
                <a:ext cx="777875" cy="955675"/>
                <a:chOff x="6667500" y="3209925"/>
                <a:chExt cx="777875" cy="955675"/>
              </a:xfrm>
            </p:grpSpPr>
            <p:pic>
              <p:nvPicPr>
                <p:cNvPr id="2073" name="Picture 13"/>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711950" y="3209925"/>
                  <a:ext cx="733425"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4" name="TextBox 42"/>
                <p:cNvSpPr txBox="1">
                  <a:spLocks noChangeArrowheads="1"/>
                </p:cNvSpPr>
                <p:nvPr/>
              </p:nvSpPr>
              <p:spPr bwMode="auto">
                <a:xfrm>
                  <a:off x="6667500" y="3903663"/>
                  <a:ext cx="760413"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100" b="1"/>
                    <a:t>Metadata</a:t>
                  </a:r>
                </a:p>
              </p:txBody>
            </p:sp>
          </p:grpSp>
          <p:grpSp>
            <p:nvGrpSpPr>
              <p:cNvPr id="2067" name="Group 16"/>
              <p:cNvGrpSpPr>
                <a:grpSpLocks/>
              </p:cNvGrpSpPr>
              <p:nvPr/>
            </p:nvGrpSpPr>
            <p:grpSpPr bwMode="auto">
              <a:xfrm>
                <a:off x="533400" y="2898775"/>
                <a:ext cx="2455863" cy="1377950"/>
                <a:chOff x="533400" y="2898775"/>
                <a:chExt cx="2455863" cy="1377950"/>
              </a:xfrm>
            </p:grpSpPr>
            <p:grpSp>
              <p:nvGrpSpPr>
                <p:cNvPr id="2068" name="Group 2"/>
                <p:cNvGrpSpPr>
                  <a:grpSpLocks/>
                </p:cNvGrpSpPr>
                <p:nvPr/>
              </p:nvGrpSpPr>
              <p:grpSpPr bwMode="auto">
                <a:xfrm>
                  <a:off x="533400" y="2898775"/>
                  <a:ext cx="1752600" cy="1377950"/>
                  <a:chOff x="533400" y="2898775"/>
                  <a:chExt cx="1752600" cy="1377950"/>
                </a:xfrm>
              </p:grpSpPr>
              <p:sp>
                <p:nvSpPr>
                  <p:cNvPr id="6" name="Cloud 5"/>
                  <p:cNvSpPr/>
                  <p:nvPr/>
                </p:nvSpPr>
                <p:spPr>
                  <a:xfrm>
                    <a:off x="533400" y="3325813"/>
                    <a:ext cx="1447800" cy="895350"/>
                  </a:xfrm>
                  <a:prstGeom prst="cloud">
                    <a:avLst/>
                  </a:prstGeom>
                </p:spPr>
                <p:style>
                  <a:lnRef idx="1">
                    <a:schemeClr val="dk1"/>
                  </a:lnRef>
                  <a:fillRef idx="2">
                    <a:schemeClr val="dk1"/>
                  </a:fillRef>
                  <a:effectRef idx="1">
                    <a:schemeClr val="dk1"/>
                  </a:effectRef>
                  <a:fontRef idx="minor">
                    <a:schemeClr val="dk1"/>
                  </a:fontRef>
                </p:style>
                <p:txBody>
                  <a:bodyPr anchor="ctr"/>
                  <a:lstStyle/>
                  <a:p>
                    <a:pPr algn="ctr" fontAlgn="auto">
                      <a:spcBef>
                        <a:spcPts val="0"/>
                      </a:spcBef>
                      <a:spcAft>
                        <a:spcPts val="0"/>
                      </a:spcAft>
                      <a:defRPr/>
                    </a:pPr>
                    <a:endParaRPr lang="en-US"/>
                  </a:p>
                </p:txBody>
              </p:sp>
              <p:pic>
                <p:nvPicPr>
                  <p:cNvPr id="2071" name="Picture 4"/>
                  <p:cNvPicPr>
                    <a:picLocks noChangeAspect="1"/>
                  </p:cNvPicPr>
                  <p:nvPr/>
                </p:nvPicPr>
                <p:blipFill>
                  <a:blip r:embed="rId5" cstate="print">
                    <a:extLst>
                      <a:ext uri="{28A0092B-C50C-407E-A947-70E740481C1C}">
                        <a14:useLocalDpi xmlns:a14="http://schemas.microsoft.com/office/drawing/2010/main" val="0"/>
                      </a:ext>
                    </a:extLst>
                  </a:blip>
                  <a:srcRect b="28844"/>
                  <a:stretch>
                    <a:fillRect/>
                  </a:stretch>
                </p:blipFill>
                <p:spPr bwMode="auto">
                  <a:xfrm>
                    <a:off x="990600" y="2898775"/>
                    <a:ext cx="1295400" cy="85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2" name="Picture 4" descr="C:\Users\umapaval\AppData\Local\Microsoft\Windows\Temporary Internet Files\Content.IE5\95ZV2TQT\MC900434845[1].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11213" y="3419475"/>
                    <a:ext cx="85725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069" name="TextBox 36"/>
                <p:cNvSpPr txBox="1">
                  <a:spLocks noChangeArrowheads="1"/>
                </p:cNvSpPr>
                <p:nvPr/>
              </p:nvSpPr>
              <p:spPr bwMode="auto">
                <a:xfrm>
                  <a:off x="1746250" y="3903663"/>
                  <a:ext cx="1243013"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itchFamily="34" charset="0"/>
                      <a:cs typeface="Arial" charset="0"/>
                    </a:defRPr>
                  </a:lvl1pPr>
                  <a:lvl2pPr marL="742950" indent="-285750" eaLnBrk="0" hangingPunct="0">
                    <a:defRPr>
                      <a:solidFill>
                        <a:schemeClr val="tx1"/>
                      </a:solidFill>
                      <a:latin typeface="Calibri" pitchFamily="34" charset="0"/>
                      <a:cs typeface="Arial" charset="0"/>
                    </a:defRPr>
                  </a:lvl2pPr>
                  <a:lvl3pPr marL="1143000" indent="-228600" eaLnBrk="0" hangingPunct="0">
                    <a:defRPr>
                      <a:solidFill>
                        <a:schemeClr val="tx1"/>
                      </a:solidFill>
                      <a:latin typeface="Calibri" pitchFamily="34" charset="0"/>
                      <a:cs typeface="Arial" charset="0"/>
                    </a:defRPr>
                  </a:lvl3pPr>
                  <a:lvl4pPr marL="1600200" indent="-228600" eaLnBrk="0" hangingPunct="0">
                    <a:defRPr>
                      <a:solidFill>
                        <a:schemeClr val="tx1"/>
                      </a:solidFill>
                      <a:latin typeface="Calibri" pitchFamily="34" charset="0"/>
                      <a:cs typeface="Arial" charset="0"/>
                    </a:defRPr>
                  </a:lvl4pPr>
                  <a:lvl5pPr marL="2057400" indent="-228600" eaLnBrk="0" hangingPunct="0">
                    <a:defRPr>
                      <a:solidFill>
                        <a:schemeClr val="tx1"/>
                      </a:solidFill>
                      <a:latin typeface="Calibri" pitchFamily="34" charset="0"/>
                      <a:cs typeface="Arial" charset="0"/>
                    </a:defRPr>
                  </a:lvl5pPr>
                  <a:lvl6pPr marL="2514600" indent="-228600" eaLnBrk="0" fontAlgn="base" hangingPunct="0">
                    <a:spcBef>
                      <a:spcPct val="0"/>
                    </a:spcBef>
                    <a:spcAft>
                      <a:spcPct val="0"/>
                    </a:spcAft>
                    <a:defRPr>
                      <a:solidFill>
                        <a:schemeClr val="tx1"/>
                      </a:solidFill>
                      <a:latin typeface="Calibri" pitchFamily="34" charset="0"/>
                      <a:cs typeface="Arial" charset="0"/>
                    </a:defRPr>
                  </a:lvl6pPr>
                  <a:lvl7pPr marL="2971800" indent="-228600" eaLnBrk="0" fontAlgn="base" hangingPunct="0">
                    <a:spcBef>
                      <a:spcPct val="0"/>
                    </a:spcBef>
                    <a:spcAft>
                      <a:spcPct val="0"/>
                    </a:spcAft>
                    <a:defRPr>
                      <a:solidFill>
                        <a:schemeClr val="tx1"/>
                      </a:solidFill>
                      <a:latin typeface="Calibri" pitchFamily="34" charset="0"/>
                      <a:cs typeface="Arial" charset="0"/>
                    </a:defRPr>
                  </a:lvl7pPr>
                  <a:lvl8pPr marL="3429000" indent="-228600" eaLnBrk="0" fontAlgn="base" hangingPunct="0">
                    <a:spcBef>
                      <a:spcPct val="0"/>
                    </a:spcBef>
                    <a:spcAft>
                      <a:spcPct val="0"/>
                    </a:spcAft>
                    <a:defRPr>
                      <a:solidFill>
                        <a:schemeClr val="tx1"/>
                      </a:solidFill>
                      <a:latin typeface="Calibri" pitchFamily="34" charset="0"/>
                      <a:cs typeface="Arial" charset="0"/>
                    </a:defRPr>
                  </a:lvl8pPr>
                  <a:lvl9pPr marL="3886200" indent="-228600" eaLnBrk="0" fontAlgn="base" hangingPunct="0">
                    <a:spcBef>
                      <a:spcPct val="0"/>
                    </a:spcBef>
                    <a:spcAft>
                      <a:spcPct val="0"/>
                    </a:spcAft>
                    <a:defRPr>
                      <a:solidFill>
                        <a:schemeClr val="tx1"/>
                      </a:solidFill>
                      <a:latin typeface="Calibri" pitchFamily="34" charset="0"/>
                      <a:cs typeface="Arial" charset="0"/>
                    </a:defRPr>
                  </a:lvl9pPr>
                </a:lstStyle>
                <a:p>
                  <a:pPr eaLnBrk="1" hangingPunct="1"/>
                  <a:r>
                    <a:rPr lang="en-US" sz="1100" b="1"/>
                    <a:t>GeoPortal at UTM</a:t>
                  </a:r>
                </a:p>
              </p:txBody>
            </p:sp>
          </p:grpSp>
        </p:grpSp>
      </p:grpSp>
      <p:sp>
        <p:nvSpPr>
          <p:cNvPr id="5" name="TextBox 4"/>
          <p:cNvSpPr txBox="1"/>
          <p:nvPr/>
        </p:nvSpPr>
        <p:spPr>
          <a:xfrm>
            <a:off x="6477000" y="6477000"/>
            <a:ext cx="2581091" cy="369332"/>
          </a:xfrm>
          <a:prstGeom prst="rect">
            <a:avLst/>
          </a:prstGeom>
          <a:noFill/>
        </p:spPr>
        <p:txBody>
          <a:bodyPr wrap="none" rtlCol="0">
            <a:spAutoFit/>
          </a:bodyPr>
          <a:lstStyle/>
          <a:p>
            <a:r>
              <a:rPr lang="en-US" dirty="0" smtClean="0"/>
              <a:t>Source: Uma </a:t>
            </a:r>
            <a:r>
              <a:rPr lang="en-US" dirty="0" err="1" smtClean="0"/>
              <a:t>Pavalanthan</a:t>
            </a:r>
            <a:endParaRPr lang="en-US" dirty="0"/>
          </a:p>
        </p:txBody>
      </p:sp>
      <p:sp>
        <p:nvSpPr>
          <p:cNvPr id="7" name="TextBox 6"/>
          <p:cNvSpPr txBox="1"/>
          <p:nvPr/>
        </p:nvSpPr>
        <p:spPr>
          <a:xfrm>
            <a:off x="1569148" y="6096000"/>
            <a:ext cx="3933706" cy="830997"/>
          </a:xfrm>
          <a:prstGeom prst="rect">
            <a:avLst/>
          </a:prstGeom>
          <a:noFill/>
        </p:spPr>
        <p:txBody>
          <a:bodyPr wrap="none" rtlCol="0">
            <a:spAutoFit/>
          </a:bodyPr>
          <a:lstStyle/>
          <a:p>
            <a:pPr algn="ctr"/>
            <a:r>
              <a:rPr lang="en-US" sz="2400" b="1" dirty="0" smtClean="0">
                <a:solidFill>
                  <a:srgbClr val="454082"/>
                </a:solidFill>
              </a:rPr>
              <a:t>Graduate students key to this</a:t>
            </a:r>
          </a:p>
          <a:p>
            <a:pPr algn="ctr"/>
            <a:r>
              <a:rPr lang="en-US" sz="2400" b="1" dirty="0" smtClean="0">
                <a:solidFill>
                  <a:srgbClr val="454082"/>
                </a:solidFill>
              </a:rPr>
              <a:t>Scientific Expedition</a:t>
            </a:r>
            <a:endParaRPr lang="en-US" sz="2400" b="1" dirty="0">
              <a:solidFill>
                <a:srgbClr val="454082"/>
              </a:solidFill>
            </a:endParaRPr>
          </a:p>
        </p:txBody>
      </p:sp>
    </p:spTree>
    <p:extLst>
      <p:ext uri="{BB962C8B-B14F-4D97-AF65-F5344CB8AC3E}">
        <p14:creationId xmlns:p14="http://schemas.microsoft.com/office/powerpoint/2010/main" val="29288025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9600"/>
            <a:ext cx="8229600" cy="914400"/>
          </a:xfrm>
        </p:spPr>
        <p:txBody>
          <a:bodyPr>
            <a:normAutofit fontScale="90000"/>
          </a:bodyPr>
          <a:lstStyle/>
          <a:p>
            <a:r>
              <a:rPr lang="en-US" dirty="0" smtClean="0"/>
              <a:t>Opportunity: Strategic Partnership</a:t>
            </a:r>
            <a:br>
              <a:rPr lang="en-US" dirty="0" smtClean="0"/>
            </a:br>
            <a:r>
              <a:rPr lang="en-US" dirty="0" smtClean="0"/>
              <a:t>AP-BON and PRAGMA</a:t>
            </a:r>
            <a:endParaRPr lang="en-US" dirty="0"/>
          </a:p>
        </p:txBody>
      </p:sp>
      <p:sp>
        <p:nvSpPr>
          <p:cNvPr id="3" name="Content Placeholder 2"/>
          <p:cNvSpPr>
            <a:spLocks noGrp="1"/>
          </p:cNvSpPr>
          <p:nvPr>
            <p:ph sz="half" idx="1"/>
          </p:nvPr>
        </p:nvSpPr>
        <p:spPr>
          <a:xfrm>
            <a:off x="4800600" y="2061865"/>
            <a:ext cx="4038600" cy="4525963"/>
          </a:xfrm>
        </p:spPr>
        <p:txBody>
          <a:bodyPr>
            <a:normAutofit fontScale="92500" lnSpcReduction="10000"/>
          </a:bodyPr>
          <a:lstStyle/>
          <a:p>
            <a:r>
              <a:rPr lang="en-US" dirty="0" smtClean="0"/>
              <a:t>Invitation to Participate in Workshop on Biodiversity, Ecosystems Services, and CI</a:t>
            </a:r>
          </a:p>
          <a:p>
            <a:pPr lvl="1"/>
            <a:r>
              <a:rPr lang="en-US" dirty="0" smtClean="0"/>
              <a:t>9 October 2012, Seoul</a:t>
            </a:r>
          </a:p>
          <a:p>
            <a:r>
              <a:rPr lang="en-US" dirty="0" smtClean="0"/>
              <a:t>Participate in PRAGMA and working activities</a:t>
            </a:r>
          </a:p>
          <a:p>
            <a:pPr lvl="1"/>
            <a:r>
              <a:rPr lang="en-US" dirty="0" smtClean="0"/>
              <a:t>PRAGMA 22: 10 – 11 October, 2012, Seoul</a:t>
            </a:r>
          </a:p>
          <a:p>
            <a:pPr lvl="1"/>
            <a:r>
              <a:rPr lang="en-US" dirty="0" smtClean="0"/>
              <a:t>PRAGMA 23: March 2013, Bangkok</a:t>
            </a:r>
          </a:p>
          <a:p>
            <a:r>
              <a:rPr lang="en-US" dirty="0" smtClean="0"/>
              <a:t>Identify Projects</a:t>
            </a:r>
            <a:endParaRPr lang="en-US" dirty="0"/>
          </a:p>
        </p:txBody>
      </p:sp>
      <p:sp>
        <p:nvSpPr>
          <p:cNvPr id="4" name="Content Placeholder 3"/>
          <p:cNvSpPr>
            <a:spLocks noGrp="1"/>
          </p:cNvSpPr>
          <p:nvPr>
            <p:ph sz="half" idx="2"/>
          </p:nvPr>
        </p:nvSpPr>
        <p:spPr>
          <a:xfrm>
            <a:off x="313661" y="2408237"/>
            <a:ext cx="4038600" cy="3001963"/>
          </a:xfrm>
        </p:spPr>
        <p:txBody>
          <a:bodyPr>
            <a:normAutofit fontScale="92500" lnSpcReduction="10000"/>
          </a:bodyPr>
          <a:lstStyle/>
          <a:p>
            <a:r>
              <a:rPr lang="en-US" dirty="0"/>
              <a:t>Work through partnerships</a:t>
            </a:r>
          </a:p>
          <a:p>
            <a:r>
              <a:rPr lang="en-US" dirty="0"/>
              <a:t>No central funding</a:t>
            </a:r>
          </a:p>
          <a:p>
            <a:r>
              <a:rPr lang="en-US" dirty="0"/>
              <a:t>Complementary strengths</a:t>
            </a:r>
          </a:p>
          <a:p>
            <a:r>
              <a:rPr lang="en-US" dirty="0"/>
              <a:t>Leverage existing people networks</a:t>
            </a:r>
          </a:p>
          <a:p>
            <a:r>
              <a:rPr lang="en-US" dirty="0"/>
              <a:t>Commitment to </a:t>
            </a:r>
            <a:r>
              <a:rPr lang="en-US" dirty="0" smtClean="0"/>
              <a:t>training</a:t>
            </a:r>
          </a:p>
        </p:txBody>
      </p:sp>
      <p:sp>
        <p:nvSpPr>
          <p:cNvPr id="5" name="TextBox 4"/>
          <p:cNvSpPr txBox="1"/>
          <p:nvPr/>
        </p:nvSpPr>
        <p:spPr>
          <a:xfrm>
            <a:off x="422983" y="1600200"/>
            <a:ext cx="3819956" cy="830997"/>
          </a:xfrm>
          <a:prstGeom prst="rect">
            <a:avLst/>
          </a:prstGeom>
          <a:noFill/>
        </p:spPr>
        <p:txBody>
          <a:bodyPr wrap="none" rtlCol="0">
            <a:spAutoFit/>
          </a:bodyPr>
          <a:lstStyle/>
          <a:p>
            <a:pPr algn="ctr"/>
            <a:r>
              <a:rPr lang="en-US" sz="2400" b="1" dirty="0" smtClean="0">
                <a:solidFill>
                  <a:srgbClr val="454082"/>
                </a:solidFill>
              </a:rPr>
              <a:t>Complementary Approaches</a:t>
            </a:r>
            <a:endParaRPr lang="en-US" sz="2400" b="1" dirty="0">
              <a:solidFill>
                <a:srgbClr val="454082"/>
              </a:solidFill>
            </a:endParaRPr>
          </a:p>
          <a:p>
            <a:pPr algn="ctr"/>
            <a:r>
              <a:rPr lang="en-US" sz="2400" b="1" dirty="0" smtClean="0">
                <a:solidFill>
                  <a:srgbClr val="454082"/>
                </a:solidFill>
              </a:rPr>
              <a:t> Mutual Benefits</a:t>
            </a:r>
            <a:endParaRPr lang="en-US" sz="2400" b="1" dirty="0">
              <a:solidFill>
                <a:srgbClr val="454082"/>
              </a:solidFill>
            </a:endParaRPr>
          </a:p>
        </p:txBody>
      </p:sp>
      <p:sp>
        <p:nvSpPr>
          <p:cNvPr id="6" name="TextBox 5"/>
          <p:cNvSpPr txBox="1"/>
          <p:nvPr/>
        </p:nvSpPr>
        <p:spPr>
          <a:xfrm>
            <a:off x="5980792" y="1600200"/>
            <a:ext cx="1678216" cy="461665"/>
          </a:xfrm>
          <a:prstGeom prst="rect">
            <a:avLst/>
          </a:prstGeom>
          <a:noFill/>
        </p:spPr>
        <p:txBody>
          <a:bodyPr wrap="none" rtlCol="0">
            <a:spAutoFit/>
          </a:bodyPr>
          <a:lstStyle/>
          <a:p>
            <a:r>
              <a:rPr lang="en-US" sz="2400" b="1" dirty="0" smtClean="0">
                <a:solidFill>
                  <a:srgbClr val="454082"/>
                </a:solidFill>
              </a:rPr>
              <a:t>Initial Steps</a:t>
            </a:r>
            <a:endParaRPr lang="en-US" sz="2400" b="1" dirty="0">
              <a:solidFill>
                <a:srgbClr val="454082"/>
              </a:solidFill>
            </a:endParaRPr>
          </a:p>
        </p:txBody>
      </p:sp>
      <p:sp>
        <p:nvSpPr>
          <p:cNvPr id="7" name="TextBox 6"/>
          <p:cNvSpPr txBox="1"/>
          <p:nvPr/>
        </p:nvSpPr>
        <p:spPr>
          <a:xfrm>
            <a:off x="664428" y="5405735"/>
            <a:ext cx="3337067" cy="461665"/>
          </a:xfrm>
          <a:prstGeom prst="rect">
            <a:avLst/>
          </a:prstGeom>
          <a:noFill/>
        </p:spPr>
        <p:txBody>
          <a:bodyPr wrap="none" rtlCol="0">
            <a:spAutoFit/>
          </a:bodyPr>
          <a:lstStyle/>
          <a:p>
            <a:r>
              <a:rPr lang="en-US" sz="2400" b="1" dirty="0" smtClean="0">
                <a:solidFill>
                  <a:srgbClr val="454082"/>
                </a:solidFill>
              </a:rPr>
              <a:t>Existing Shared Partners</a:t>
            </a:r>
            <a:endParaRPr lang="en-US" sz="2400" b="1" dirty="0">
              <a:solidFill>
                <a:srgbClr val="454082"/>
              </a:solidFill>
            </a:endParaRPr>
          </a:p>
        </p:txBody>
      </p:sp>
      <p:sp>
        <p:nvSpPr>
          <p:cNvPr id="8" name="Content Placeholder 3"/>
          <p:cNvSpPr txBox="1">
            <a:spLocks/>
          </p:cNvSpPr>
          <p:nvPr/>
        </p:nvSpPr>
        <p:spPr>
          <a:xfrm>
            <a:off x="313661" y="5745059"/>
            <a:ext cx="4038600" cy="55647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smtClean="0"/>
              <a:t>AIST, TFRI, </a:t>
            </a:r>
            <a:r>
              <a:rPr lang="en-US" dirty="0" err="1" smtClean="0"/>
              <a:t>Kookmin</a:t>
            </a:r>
            <a:endParaRPr lang="en-US" dirty="0" smtClean="0"/>
          </a:p>
        </p:txBody>
      </p:sp>
    </p:spTree>
    <p:extLst>
      <p:ext uri="{BB962C8B-B14F-4D97-AF65-F5344CB8AC3E}">
        <p14:creationId xmlns:p14="http://schemas.microsoft.com/office/powerpoint/2010/main" val="30693230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 and Introductions</a:t>
            </a:r>
            <a:endParaRPr lang="en-US" dirty="0"/>
          </a:p>
        </p:txBody>
      </p:sp>
      <p:sp>
        <p:nvSpPr>
          <p:cNvPr id="3" name="Content Placeholder 2"/>
          <p:cNvSpPr>
            <a:spLocks noGrp="1"/>
          </p:cNvSpPr>
          <p:nvPr>
            <p:ph idx="1"/>
          </p:nvPr>
        </p:nvSpPr>
        <p:spPr/>
        <p:txBody>
          <a:bodyPr/>
          <a:lstStyle/>
          <a:p>
            <a:r>
              <a:rPr lang="en-US" dirty="0" smtClean="0"/>
              <a:t>Name</a:t>
            </a:r>
          </a:p>
          <a:p>
            <a:r>
              <a:rPr lang="en-US" dirty="0" smtClean="0"/>
              <a:t>Institution</a:t>
            </a:r>
          </a:p>
          <a:p>
            <a:r>
              <a:rPr lang="en-US" dirty="0" smtClean="0"/>
              <a:t>Why are you attending?</a:t>
            </a:r>
            <a:endParaRPr lang="en-US" dirty="0"/>
          </a:p>
        </p:txBody>
      </p:sp>
    </p:spTree>
    <p:extLst>
      <p:ext uri="{BB962C8B-B14F-4D97-AF65-F5344CB8AC3E}">
        <p14:creationId xmlns:p14="http://schemas.microsoft.com/office/powerpoint/2010/main" val="3231222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Multiple Paths to This Workshop</a:t>
            </a:r>
            <a:endParaRPr lang="en-US" dirty="0"/>
          </a:p>
        </p:txBody>
      </p:sp>
      <p:sp>
        <p:nvSpPr>
          <p:cNvPr id="3" name="Content Placeholder 2"/>
          <p:cNvSpPr>
            <a:spLocks noGrp="1"/>
          </p:cNvSpPr>
          <p:nvPr>
            <p:ph sz="half" idx="1"/>
          </p:nvPr>
        </p:nvSpPr>
        <p:spPr>
          <a:xfrm>
            <a:off x="457200" y="1600200"/>
            <a:ext cx="4038600" cy="5257800"/>
          </a:xfrm>
        </p:spPr>
        <p:txBody>
          <a:bodyPr>
            <a:normAutofit fontScale="77500" lnSpcReduction="20000"/>
          </a:bodyPr>
          <a:lstStyle/>
          <a:p>
            <a:r>
              <a:rPr lang="en-US" dirty="0" smtClean="0"/>
              <a:t>Personal Professional</a:t>
            </a:r>
          </a:p>
          <a:p>
            <a:r>
              <a:rPr lang="en-US" dirty="0" smtClean="0"/>
              <a:t>Opportunity</a:t>
            </a:r>
          </a:p>
          <a:p>
            <a:pPr lvl="1"/>
            <a:r>
              <a:rPr lang="en-US" dirty="0" smtClean="0"/>
              <a:t>Technology Advances</a:t>
            </a:r>
          </a:p>
          <a:p>
            <a:pPr lvl="1"/>
            <a:r>
              <a:rPr lang="en-US" dirty="0" smtClean="0"/>
              <a:t>Community Awareness</a:t>
            </a:r>
          </a:p>
          <a:p>
            <a:pPr lvl="1"/>
            <a:r>
              <a:rPr lang="en-US" dirty="0" smtClean="0"/>
              <a:t>Funding</a:t>
            </a:r>
          </a:p>
          <a:p>
            <a:pPr lvl="2"/>
            <a:r>
              <a:rPr lang="en-US" dirty="0" smtClean="0"/>
              <a:t>Dimensions of Biodiversity</a:t>
            </a:r>
          </a:p>
          <a:p>
            <a:pPr lvl="2"/>
            <a:r>
              <a:rPr lang="en-US" dirty="0" smtClean="0"/>
              <a:t>Digitization of Collections  </a:t>
            </a:r>
          </a:p>
          <a:p>
            <a:pPr lvl="1"/>
            <a:r>
              <a:rPr lang="en-US" dirty="0" smtClean="0"/>
              <a:t>Impact</a:t>
            </a:r>
          </a:p>
          <a:p>
            <a:r>
              <a:rPr lang="en-US" dirty="0" smtClean="0"/>
              <a:t>Community Activities</a:t>
            </a:r>
          </a:p>
          <a:p>
            <a:pPr lvl="1"/>
            <a:r>
              <a:rPr lang="en-US" dirty="0" smtClean="0"/>
              <a:t>AP-BON: Asia Pacific Biodiversity Observation Network</a:t>
            </a:r>
            <a:endParaRPr lang="en-US" dirty="0" smtClean="0"/>
          </a:p>
          <a:p>
            <a:pPr lvl="1"/>
            <a:r>
              <a:rPr lang="en-US" dirty="0" smtClean="0"/>
              <a:t>ILTER: International Long-Term Ecological Research</a:t>
            </a:r>
          </a:p>
          <a:p>
            <a:pPr lvl="1"/>
            <a:r>
              <a:rPr lang="en-US" dirty="0" smtClean="0"/>
              <a:t>ACB: ASEAN Center for Biodiversity</a:t>
            </a:r>
          </a:p>
          <a:p>
            <a:pPr lvl="1"/>
            <a:r>
              <a:rPr lang="en-US" dirty="0" smtClean="0"/>
              <a:t>CIFOR:  Center for International Forestry Research</a:t>
            </a:r>
            <a:endParaRPr lang="en-US" dirty="0" smtClean="0"/>
          </a:p>
          <a:p>
            <a:pPr lvl="1"/>
            <a:endParaRPr lang="en-US" dirty="0" smtClean="0"/>
          </a:p>
          <a:p>
            <a:pPr lvl="1"/>
            <a:endParaRPr lang="en-US" dirty="0" smtClean="0"/>
          </a:p>
          <a:p>
            <a:endParaRPr lang="en-US" dirty="0"/>
          </a:p>
        </p:txBody>
      </p:sp>
      <p:sp>
        <p:nvSpPr>
          <p:cNvPr id="4" name="Content Placeholder 3"/>
          <p:cNvSpPr>
            <a:spLocks noGrp="1"/>
          </p:cNvSpPr>
          <p:nvPr>
            <p:ph sz="half" idx="2"/>
          </p:nvPr>
        </p:nvSpPr>
        <p:spPr/>
        <p:txBody>
          <a:bodyPr>
            <a:normAutofit fontScale="77500" lnSpcReduction="20000"/>
          </a:bodyPr>
          <a:lstStyle/>
          <a:p>
            <a:r>
              <a:rPr lang="en-US" dirty="0" smtClean="0"/>
              <a:t>Prior Work</a:t>
            </a:r>
          </a:p>
          <a:p>
            <a:pPr lvl="1"/>
            <a:r>
              <a:rPr lang="en-US" dirty="0" smtClean="0"/>
              <a:t>SEAIP Workshop </a:t>
            </a:r>
            <a:endParaRPr lang="en-US" dirty="0" smtClean="0"/>
          </a:p>
          <a:p>
            <a:pPr lvl="2"/>
            <a:r>
              <a:rPr lang="en-US" dirty="0" smtClean="0"/>
              <a:t>December </a:t>
            </a:r>
            <a:r>
              <a:rPr lang="en-US" dirty="0" smtClean="0"/>
              <a:t>2011, </a:t>
            </a:r>
            <a:r>
              <a:rPr lang="en-US" dirty="0" smtClean="0"/>
              <a:t>Taiwan:</a:t>
            </a:r>
          </a:p>
          <a:p>
            <a:pPr lvl="2"/>
            <a:r>
              <a:rPr lang="en-US" dirty="0" smtClean="0"/>
              <a:t>Host NCHC</a:t>
            </a:r>
            <a:endParaRPr lang="en-US" dirty="0" smtClean="0"/>
          </a:p>
          <a:p>
            <a:pPr lvl="2"/>
            <a:r>
              <a:rPr lang="en-US" dirty="0" smtClean="0"/>
              <a:t>Linked data</a:t>
            </a:r>
          </a:p>
          <a:p>
            <a:pPr lvl="2"/>
            <a:r>
              <a:rPr lang="en-US" dirty="0" smtClean="0"/>
              <a:t>Natural products chemistry</a:t>
            </a:r>
          </a:p>
          <a:p>
            <a:pPr lvl="2"/>
            <a:r>
              <a:rPr lang="en-US" dirty="0" smtClean="0"/>
              <a:t>Spatial  data and analysis</a:t>
            </a:r>
          </a:p>
          <a:p>
            <a:pPr lvl="1"/>
            <a:r>
              <a:rPr lang="en-US" dirty="0" smtClean="0"/>
              <a:t>Biodiversity in Southeast Asia: Defining CI in Support of Studies in Ultramafic </a:t>
            </a:r>
            <a:r>
              <a:rPr lang="en-US" dirty="0" smtClean="0"/>
              <a:t>Ecosystems, </a:t>
            </a:r>
          </a:p>
          <a:p>
            <a:pPr lvl="2"/>
            <a:r>
              <a:rPr lang="en-US" dirty="0" smtClean="0"/>
              <a:t>April 2012, Melbourne PRAGMA 22:</a:t>
            </a:r>
          </a:p>
          <a:p>
            <a:pPr lvl="2"/>
            <a:r>
              <a:rPr lang="en-US" dirty="0" smtClean="0"/>
              <a:t>Host </a:t>
            </a:r>
            <a:r>
              <a:rPr lang="en-US" dirty="0" err="1" smtClean="0"/>
              <a:t>Monash</a:t>
            </a:r>
            <a:endParaRPr lang="en-US" dirty="0" smtClean="0"/>
          </a:p>
          <a:p>
            <a:pPr lvl="2"/>
            <a:r>
              <a:rPr lang="en-US" dirty="0" smtClean="0"/>
              <a:t>Identified initial project</a:t>
            </a:r>
          </a:p>
        </p:txBody>
      </p:sp>
    </p:spTree>
    <p:extLst>
      <p:ext uri="{BB962C8B-B14F-4D97-AF65-F5344CB8AC3E}">
        <p14:creationId xmlns:p14="http://schemas.microsoft.com/office/powerpoint/2010/main" val="9768720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Goals for Workshop</a:t>
            </a:r>
            <a:endParaRPr lang="en-US" dirty="0"/>
          </a:p>
        </p:txBody>
      </p:sp>
      <p:sp>
        <p:nvSpPr>
          <p:cNvPr id="6" name="Content Placeholder 5"/>
          <p:cNvSpPr>
            <a:spLocks noGrp="1"/>
          </p:cNvSpPr>
          <p:nvPr>
            <p:ph idx="1"/>
          </p:nvPr>
        </p:nvSpPr>
        <p:spPr/>
        <p:txBody>
          <a:bodyPr>
            <a:normAutofit lnSpcReduction="10000"/>
          </a:bodyPr>
          <a:lstStyle/>
          <a:p>
            <a:r>
              <a:rPr lang="en-US" dirty="0" smtClean="0"/>
              <a:t>Exchange information about technologies and research opportunities at interface of biodiversity, ecosystems services, and genetics</a:t>
            </a:r>
          </a:p>
          <a:p>
            <a:r>
              <a:rPr lang="en-US" dirty="0" smtClean="0"/>
              <a:t>Outline some projects of mutual interest</a:t>
            </a:r>
          </a:p>
          <a:p>
            <a:pPr lvl="1"/>
            <a:r>
              <a:rPr lang="en-US" dirty="0" smtClean="0"/>
              <a:t>Linking together other projects</a:t>
            </a:r>
          </a:p>
          <a:p>
            <a:r>
              <a:rPr lang="en-US" dirty="0" smtClean="0"/>
              <a:t>Build interaction between organizations</a:t>
            </a:r>
          </a:p>
          <a:p>
            <a:r>
              <a:rPr lang="en-US" dirty="0" smtClean="0"/>
              <a:t>Determine future  activities</a:t>
            </a:r>
          </a:p>
          <a:p>
            <a:pPr lvl="1"/>
            <a:r>
              <a:rPr lang="en-US" dirty="0" smtClean="0"/>
              <a:t>For example use PRAGMA 24, </a:t>
            </a:r>
            <a:r>
              <a:rPr lang="en-US" dirty="0"/>
              <a:t>March 2013, Bangkok</a:t>
            </a:r>
          </a:p>
          <a:p>
            <a:pPr lvl="1"/>
            <a:endParaRPr lang="en-US" dirty="0"/>
          </a:p>
        </p:txBody>
      </p:sp>
    </p:spTree>
    <p:extLst>
      <p:ext uri="{BB962C8B-B14F-4D97-AF65-F5344CB8AC3E}">
        <p14:creationId xmlns:p14="http://schemas.microsoft.com/office/powerpoint/2010/main" val="19352910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676400"/>
            <a:ext cx="7772400" cy="1695450"/>
          </a:xfrm>
        </p:spPr>
        <p:txBody>
          <a:bodyPr>
            <a:normAutofit fontScale="90000"/>
          </a:bodyPr>
          <a:lstStyle/>
          <a:p>
            <a:r>
              <a:rPr lang="en-US" dirty="0" smtClean="0"/>
              <a:t>PRAGMA</a:t>
            </a:r>
            <a:br>
              <a:rPr lang="en-US" dirty="0" smtClean="0"/>
            </a:br>
            <a:r>
              <a:rPr lang="en-US" dirty="0" smtClean="0"/>
              <a:t>Community of Practice in the</a:t>
            </a:r>
            <a:br>
              <a:rPr lang="en-US" dirty="0" smtClean="0"/>
            </a:br>
            <a:r>
              <a:rPr lang="en-US" dirty="0" smtClean="0"/>
              <a:t>Asia Pacific Region</a:t>
            </a:r>
            <a:endParaRPr lang="en-US" dirty="0"/>
          </a:p>
        </p:txBody>
      </p:sp>
      <p:sp>
        <p:nvSpPr>
          <p:cNvPr id="3" name="Subtitle 2"/>
          <p:cNvSpPr>
            <a:spLocks noGrp="1"/>
          </p:cNvSpPr>
          <p:nvPr>
            <p:ph type="subTitle" idx="1"/>
          </p:nvPr>
        </p:nvSpPr>
        <p:spPr>
          <a:xfrm>
            <a:off x="1371600" y="3733800"/>
            <a:ext cx="6400800" cy="2514600"/>
          </a:xfrm>
        </p:spPr>
        <p:txBody>
          <a:bodyPr>
            <a:normAutofit/>
          </a:bodyPr>
          <a:lstStyle/>
          <a:p>
            <a:r>
              <a:rPr lang="en-US" dirty="0"/>
              <a:t>Biodiversity, Ecosystems Services, and CI: </a:t>
            </a:r>
            <a:br>
              <a:rPr lang="en-US" dirty="0"/>
            </a:br>
            <a:r>
              <a:rPr lang="en-US" sz="2800" dirty="0"/>
              <a:t>Potential, Challenges and </a:t>
            </a:r>
            <a:r>
              <a:rPr lang="en-US" sz="2800" dirty="0" smtClean="0"/>
              <a:t>Opportunities</a:t>
            </a:r>
          </a:p>
          <a:p>
            <a:r>
              <a:rPr lang="en-US" sz="2400" dirty="0" smtClean="0"/>
              <a:t>9 October 2012</a:t>
            </a:r>
            <a:endParaRPr lang="en-US" sz="2400" dirty="0"/>
          </a:p>
        </p:txBody>
      </p:sp>
    </p:spTree>
    <p:extLst>
      <p:ext uri="{BB962C8B-B14F-4D97-AF65-F5344CB8AC3E}">
        <p14:creationId xmlns:p14="http://schemas.microsoft.com/office/powerpoint/2010/main" val="32624792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Users\Peter A\Documents\PRAGMA\PR\Brochure Flyers Shirts\Brochure 2012\A Version 2012 10 04\Map 4Oct12.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457200" y="152400"/>
            <a:ext cx="8229600" cy="1143000"/>
          </a:xfrm>
        </p:spPr>
        <p:txBody>
          <a:bodyPr>
            <a:normAutofit/>
          </a:bodyPr>
          <a:lstStyle/>
          <a:p>
            <a:r>
              <a:rPr lang="en-US" dirty="0" smtClean="0"/>
              <a:t>PRAGMA</a:t>
            </a:r>
            <a:br>
              <a:rPr lang="en-US" dirty="0" smtClean="0"/>
            </a:br>
            <a:r>
              <a:rPr lang="en-US" sz="2800" dirty="0" smtClean="0"/>
              <a:t>A Practical Collaboration Framework</a:t>
            </a:r>
            <a:endParaRPr lang="en-US" dirty="0"/>
          </a:p>
        </p:txBody>
      </p:sp>
      <p:sp>
        <p:nvSpPr>
          <p:cNvPr id="3" name="TextBox 2"/>
          <p:cNvSpPr txBox="1"/>
          <p:nvPr/>
        </p:nvSpPr>
        <p:spPr>
          <a:xfrm>
            <a:off x="4968049" y="4191000"/>
            <a:ext cx="2835200" cy="2677656"/>
          </a:xfrm>
          <a:prstGeom prst="rect">
            <a:avLst/>
          </a:prstGeom>
          <a:noFill/>
        </p:spPr>
        <p:txBody>
          <a:bodyPr wrap="none" rtlCol="0">
            <a:spAutoFit/>
          </a:bodyPr>
          <a:lstStyle/>
          <a:p>
            <a:pPr algn="ctr"/>
            <a:r>
              <a:rPr lang="en-US" sz="2400" b="1" dirty="0" smtClean="0">
                <a:solidFill>
                  <a:srgbClr val="454082"/>
                </a:solidFill>
              </a:rPr>
              <a:t>Build and Sustain </a:t>
            </a:r>
          </a:p>
          <a:p>
            <a:pPr algn="ctr"/>
            <a:r>
              <a:rPr lang="en-US" sz="2400" b="1" dirty="0" smtClean="0">
                <a:solidFill>
                  <a:srgbClr val="454082"/>
                </a:solidFill>
              </a:rPr>
              <a:t>Collaborations</a:t>
            </a:r>
          </a:p>
          <a:p>
            <a:pPr algn="ctr"/>
            <a:endParaRPr lang="en-US" sz="2400" b="1" dirty="0">
              <a:solidFill>
                <a:srgbClr val="454082"/>
              </a:solidFill>
            </a:endParaRPr>
          </a:p>
          <a:p>
            <a:pPr algn="ctr"/>
            <a:r>
              <a:rPr lang="en-US" sz="2400" b="1" dirty="0" smtClean="0">
                <a:solidFill>
                  <a:srgbClr val="454082"/>
                </a:solidFill>
              </a:rPr>
              <a:t>Advance  &amp; Improve </a:t>
            </a:r>
          </a:p>
          <a:p>
            <a:pPr algn="ctr"/>
            <a:r>
              <a:rPr lang="en-US" sz="2400" b="1" dirty="0" err="1" smtClean="0">
                <a:solidFill>
                  <a:srgbClr val="454082"/>
                </a:solidFill>
              </a:rPr>
              <a:t>Cyberinfrastructure</a:t>
            </a:r>
            <a:r>
              <a:rPr lang="en-US" sz="2400" b="1" dirty="0" smtClean="0">
                <a:solidFill>
                  <a:srgbClr val="454082"/>
                </a:solidFill>
              </a:rPr>
              <a:t> </a:t>
            </a:r>
          </a:p>
          <a:p>
            <a:pPr algn="ctr"/>
            <a:r>
              <a:rPr lang="en-US" sz="2400" b="1" dirty="0" smtClean="0">
                <a:solidFill>
                  <a:srgbClr val="454082"/>
                </a:solidFill>
              </a:rPr>
              <a:t>Through </a:t>
            </a:r>
          </a:p>
          <a:p>
            <a:pPr algn="ctr"/>
            <a:r>
              <a:rPr lang="en-US" sz="2400" b="1" dirty="0" smtClean="0">
                <a:solidFill>
                  <a:srgbClr val="454082"/>
                </a:solidFill>
              </a:rPr>
              <a:t> Applications </a:t>
            </a:r>
          </a:p>
        </p:txBody>
      </p:sp>
    </p:spTree>
    <p:extLst>
      <p:ext uri="{BB962C8B-B14F-4D97-AF65-F5344CB8AC3E}">
        <p14:creationId xmlns:p14="http://schemas.microsoft.com/office/powerpoint/2010/main" val="111012969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8229600" cy="1143000"/>
          </a:xfrm>
        </p:spPr>
        <p:txBody>
          <a:bodyPr>
            <a:normAutofit fontScale="90000"/>
          </a:bodyPr>
          <a:lstStyle/>
          <a:p>
            <a:r>
              <a:rPr lang="en-US" dirty="0" smtClean="0"/>
              <a:t>PRAGMA’s Overarching Themes to</a:t>
            </a:r>
            <a:br>
              <a:rPr lang="en-US" dirty="0" smtClean="0"/>
            </a:br>
            <a:r>
              <a:rPr lang="en-US" dirty="0" smtClean="0"/>
              <a:t>Enable Team Science</a:t>
            </a:r>
            <a:endParaRPr lang="en-US" dirty="0"/>
          </a:p>
        </p:txBody>
      </p:sp>
      <p:sp>
        <p:nvSpPr>
          <p:cNvPr id="3" name="Content Placeholder 2"/>
          <p:cNvSpPr>
            <a:spLocks noGrp="1"/>
          </p:cNvSpPr>
          <p:nvPr>
            <p:ph idx="1"/>
          </p:nvPr>
        </p:nvSpPr>
        <p:spPr>
          <a:xfrm>
            <a:off x="457200" y="1798637"/>
            <a:ext cx="8229600" cy="4525963"/>
          </a:xfrm>
        </p:spPr>
        <p:txBody>
          <a:bodyPr/>
          <a:lstStyle/>
          <a:p>
            <a:r>
              <a:rPr lang="en-US" dirty="0" smtClean="0"/>
              <a:t>Construct </a:t>
            </a:r>
            <a:r>
              <a:rPr lang="en-US" dirty="0"/>
              <a:t>international scientific expeditions</a:t>
            </a:r>
          </a:p>
          <a:p>
            <a:r>
              <a:rPr lang="en-US" dirty="0" smtClean="0"/>
              <a:t>Develop and improve a grassroots, international </a:t>
            </a:r>
            <a:r>
              <a:rPr lang="en-US" dirty="0" err="1" smtClean="0"/>
              <a:t>cyberinfrastructure</a:t>
            </a:r>
            <a:endParaRPr lang="en-US" dirty="0" smtClean="0"/>
          </a:p>
          <a:p>
            <a:r>
              <a:rPr lang="en-US" dirty="0" smtClean="0"/>
              <a:t>Infuse new ideas through students and strategic partners</a:t>
            </a:r>
          </a:p>
          <a:p>
            <a:r>
              <a:rPr lang="en-US" dirty="0"/>
              <a:t>Build and enhance the essential people-to-people trust fabric </a:t>
            </a:r>
          </a:p>
        </p:txBody>
      </p:sp>
      <p:pic>
        <p:nvPicPr>
          <p:cNvPr id="4" name="Picture 2" descr="http://www.nsf.gov/images/logos/nsf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9600" y="6146532"/>
            <a:ext cx="707208" cy="711468"/>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525032" y="5867400"/>
            <a:ext cx="6304611" cy="830997"/>
          </a:xfrm>
          <a:prstGeom prst="rect">
            <a:avLst/>
          </a:prstGeom>
          <a:noFill/>
        </p:spPr>
        <p:txBody>
          <a:bodyPr wrap="none" rtlCol="0">
            <a:spAutoFit/>
          </a:bodyPr>
          <a:lstStyle/>
          <a:p>
            <a:pPr algn="ctr"/>
            <a:r>
              <a:rPr lang="en-US" sz="2400" b="1" dirty="0" smtClean="0"/>
              <a:t>NSF Renewed PRAGMA (US) for Five More Years</a:t>
            </a:r>
          </a:p>
          <a:p>
            <a:pPr algn="ctr"/>
            <a:r>
              <a:rPr lang="en-US" sz="2400" b="1" dirty="0" smtClean="0"/>
              <a:t>Biodiversity Expedition Funded</a:t>
            </a:r>
            <a:endParaRPr lang="en-US" sz="2400" b="1" dirty="0"/>
          </a:p>
        </p:txBody>
      </p:sp>
    </p:spTree>
    <p:extLst>
      <p:ext uri="{BB962C8B-B14F-4D97-AF65-F5344CB8AC3E}">
        <p14:creationId xmlns:p14="http://schemas.microsoft.com/office/powerpoint/2010/main" val="65272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normAutofit fontScale="90000"/>
          </a:bodyPr>
          <a:lstStyle/>
          <a:p>
            <a:r>
              <a:rPr lang="en-US" dirty="0"/>
              <a:t>Understanding Adaptation in Extreme </a:t>
            </a:r>
            <a:r>
              <a:rPr lang="en-US" dirty="0" smtClean="0"/>
              <a:t>Environments: A Scientific Virtual Expedition</a:t>
            </a:r>
            <a:endParaRPr lang="en-US" dirty="0"/>
          </a:p>
        </p:txBody>
      </p:sp>
      <p:sp>
        <p:nvSpPr>
          <p:cNvPr id="4" name="Content Placeholder 3"/>
          <p:cNvSpPr>
            <a:spLocks noGrp="1"/>
          </p:cNvSpPr>
          <p:nvPr>
            <p:ph sz="half" idx="1"/>
          </p:nvPr>
        </p:nvSpPr>
        <p:spPr>
          <a:xfrm>
            <a:off x="4953000" y="1524000"/>
            <a:ext cx="4038600" cy="5334000"/>
          </a:xfrm>
        </p:spPr>
        <p:txBody>
          <a:bodyPr>
            <a:normAutofit fontScale="85000" lnSpcReduction="10000"/>
          </a:bodyPr>
          <a:lstStyle/>
          <a:p>
            <a:r>
              <a:rPr lang="en-US" dirty="0" smtClean="0"/>
              <a:t>First Step: 6 months </a:t>
            </a:r>
          </a:p>
          <a:p>
            <a:pPr lvl="1"/>
            <a:r>
              <a:rPr lang="en-US" u="sng" dirty="0" smtClean="0"/>
              <a:t>Presentation </a:t>
            </a:r>
            <a:r>
              <a:rPr lang="en-US" dirty="0" smtClean="0"/>
              <a:t>Today</a:t>
            </a:r>
          </a:p>
          <a:p>
            <a:pPr lvl="1"/>
            <a:r>
              <a:rPr lang="en-US" u="sng" dirty="0" smtClean="0"/>
              <a:t>Demo</a:t>
            </a:r>
            <a:r>
              <a:rPr lang="en-US" dirty="0" smtClean="0"/>
              <a:t> Today</a:t>
            </a:r>
          </a:p>
          <a:p>
            <a:r>
              <a:rPr lang="en-US" dirty="0" smtClean="0"/>
              <a:t>Longer Term:</a:t>
            </a:r>
          </a:p>
          <a:p>
            <a:pPr lvl="1"/>
            <a:r>
              <a:rPr lang="en-US" dirty="0" smtClean="0"/>
              <a:t>Private networks</a:t>
            </a:r>
          </a:p>
          <a:p>
            <a:pPr lvl="1"/>
            <a:r>
              <a:rPr lang="en-US" dirty="0" smtClean="0"/>
              <a:t>Satellite and Sensors</a:t>
            </a:r>
          </a:p>
          <a:p>
            <a:r>
              <a:rPr lang="en-US" dirty="0" smtClean="0"/>
              <a:t>Build people network</a:t>
            </a:r>
          </a:p>
          <a:p>
            <a:r>
              <a:rPr lang="en-US" dirty="0" smtClean="0"/>
              <a:t>Participants</a:t>
            </a:r>
          </a:p>
          <a:p>
            <a:pPr lvl="1"/>
            <a:r>
              <a:rPr lang="en-US" dirty="0" smtClean="0"/>
              <a:t>Reed Beaman (UF), Beth Plale, </a:t>
            </a:r>
            <a:r>
              <a:rPr lang="en-US" dirty="0" err="1" smtClean="0"/>
              <a:t>Umashanthi</a:t>
            </a:r>
            <a:r>
              <a:rPr lang="en-US" dirty="0" smtClean="0"/>
              <a:t> </a:t>
            </a:r>
            <a:r>
              <a:rPr lang="en-US" dirty="0" err="1" smtClean="0"/>
              <a:t>Pavalanathan</a:t>
            </a:r>
            <a:r>
              <a:rPr lang="en-US" dirty="0" smtClean="0"/>
              <a:t>; Yuan </a:t>
            </a:r>
            <a:r>
              <a:rPr lang="en-US" dirty="0" err="1" smtClean="0"/>
              <a:t>Luo</a:t>
            </a:r>
            <a:r>
              <a:rPr lang="en-US" dirty="0" smtClean="0"/>
              <a:t> (IU), </a:t>
            </a:r>
            <a:r>
              <a:rPr lang="en-US" dirty="0" err="1" smtClean="0"/>
              <a:t>Shashir</a:t>
            </a:r>
            <a:r>
              <a:rPr lang="en-US" dirty="0" smtClean="0"/>
              <a:t> </a:t>
            </a:r>
            <a:r>
              <a:rPr lang="en-US" dirty="0" err="1" smtClean="0"/>
              <a:t>Shamshir</a:t>
            </a:r>
            <a:r>
              <a:rPr lang="en-US" dirty="0" smtClean="0"/>
              <a:t> (UTM, MY), Aimee Stewart (KU), Antony Van der </a:t>
            </a:r>
            <a:r>
              <a:rPr lang="en-US" dirty="0" err="1" smtClean="0"/>
              <a:t>Ent</a:t>
            </a:r>
            <a:r>
              <a:rPr lang="en-US" dirty="0" smtClean="0"/>
              <a:t> (UQ, AU), Yoshio Tanaka (AIST, JP</a:t>
            </a:r>
            <a:r>
              <a:rPr lang="en-US" dirty="0"/>
              <a:t>), </a:t>
            </a:r>
            <a:r>
              <a:rPr lang="en-US" dirty="0" err="1"/>
              <a:t>Andreina</a:t>
            </a:r>
            <a:r>
              <a:rPr lang="en-US" dirty="0"/>
              <a:t> </a:t>
            </a:r>
            <a:r>
              <a:rPr lang="en-US" dirty="0" err="1"/>
              <a:t>Weischselbaumer</a:t>
            </a:r>
            <a:r>
              <a:rPr lang="en-US" dirty="0"/>
              <a:t> (UF</a:t>
            </a:r>
            <a:r>
              <a:rPr lang="en-US" dirty="0" smtClean="0"/>
              <a:t>)</a:t>
            </a:r>
            <a:endParaRPr lang="en-US" dirty="0"/>
          </a:p>
        </p:txBody>
      </p:sp>
      <p:pic>
        <p:nvPicPr>
          <p:cNvPr id="7" name="Content Placeholder 3" descr="Screen Shot 2012-04-16 at 11.13.01 AM.png"/>
          <p:cNvPicPr>
            <a:picLocks noChangeAspect="1"/>
          </p:cNvPicPr>
          <p:nvPr/>
        </p:nvPicPr>
        <p:blipFill rotWithShape="1">
          <a:blip r:embed="rId3">
            <a:extLst>
              <a:ext uri="{28A0092B-C50C-407E-A947-70E740481C1C}">
                <a14:useLocalDpi xmlns:a14="http://schemas.microsoft.com/office/drawing/2010/main" val="0"/>
              </a:ext>
            </a:extLst>
          </a:blip>
          <a:srcRect l="10750" t="15561" r="40791" b="21597"/>
          <a:stretch/>
        </p:blipFill>
        <p:spPr>
          <a:xfrm>
            <a:off x="2667000" y="1706139"/>
            <a:ext cx="2392208" cy="2002256"/>
          </a:xfrm>
          <a:prstGeom prst="rect">
            <a:avLst/>
          </a:prstGeom>
        </p:spPr>
      </p:pic>
      <p:pic>
        <p:nvPicPr>
          <p:cNvPr id="6" name="Picture 5" descr="PRAGMA22_9.jpg"/>
          <p:cNvPicPr>
            <a:picLocks noChangeAspect="1"/>
          </p:cNvPicPr>
          <p:nvPr/>
        </p:nvPicPr>
        <p:blipFill rotWithShape="1">
          <a:blip r:embed="rId4" cstate="print">
            <a:extLst>
              <a:ext uri="{28A0092B-C50C-407E-A947-70E740481C1C}">
                <a14:useLocalDpi xmlns:a14="http://schemas.microsoft.com/office/drawing/2010/main" val="0"/>
              </a:ext>
            </a:extLst>
          </a:blip>
          <a:srcRect l="2286" t="2206" r="3959" b="4576"/>
          <a:stretch/>
        </p:blipFill>
        <p:spPr>
          <a:xfrm>
            <a:off x="0" y="1676400"/>
            <a:ext cx="3066692" cy="2031995"/>
          </a:xfrm>
          <a:prstGeom prst="rect">
            <a:avLst/>
          </a:prstGeom>
        </p:spPr>
      </p:pic>
      <p:sp>
        <p:nvSpPr>
          <p:cNvPr id="8" name="Content Placeholder 3"/>
          <p:cNvSpPr>
            <a:spLocks noGrp="1"/>
          </p:cNvSpPr>
          <p:nvPr>
            <p:ph sz="half" idx="1"/>
          </p:nvPr>
        </p:nvSpPr>
        <p:spPr>
          <a:xfrm>
            <a:off x="304800" y="3722651"/>
            <a:ext cx="4572000" cy="3059149"/>
          </a:xfrm>
        </p:spPr>
        <p:txBody>
          <a:bodyPr>
            <a:normAutofit fontScale="92500"/>
          </a:bodyPr>
          <a:lstStyle/>
          <a:p>
            <a:r>
              <a:rPr lang="en-US" dirty="0" smtClean="0"/>
              <a:t>Advancing Science and Technology</a:t>
            </a:r>
          </a:p>
          <a:p>
            <a:pPr lvl="1"/>
            <a:r>
              <a:rPr lang="en-US" dirty="0" smtClean="0"/>
              <a:t>Data discovery and sharing</a:t>
            </a:r>
          </a:p>
          <a:p>
            <a:pPr lvl="1"/>
            <a:r>
              <a:rPr lang="en-US" dirty="0"/>
              <a:t>Scaling biology research along with technology</a:t>
            </a:r>
          </a:p>
          <a:p>
            <a:pPr lvl="1"/>
            <a:r>
              <a:rPr lang="en-US" dirty="0" smtClean="0"/>
              <a:t>Predicting </a:t>
            </a:r>
            <a:r>
              <a:rPr lang="en-US" dirty="0" smtClean="0"/>
              <a:t>species distribution</a:t>
            </a:r>
          </a:p>
          <a:p>
            <a:pPr lvl="1"/>
            <a:r>
              <a:rPr lang="en-US" dirty="0" smtClean="0"/>
              <a:t>Focus: Mt </a:t>
            </a:r>
            <a:r>
              <a:rPr lang="en-US" dirty="0" err="1" smtClean="0"/>
              <a:t>Kinabalu</a:t>
            </a:r>
            <a:endParaRPr lang="en-US" dirty="0" smtClean="0"/>
          </a:p>
        </p:txBody>
      </p:sp>
    </p:spTree>
    <p:extLst>
      <p:ext uri="{BB962C8B-B14F-4D97-AF65-F5344CB8AC3E}">
        <p14:creationId xmlns:p14="http://schemas.microsoft.com/office/powerpoint/2010/main" val="285467887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lstStyle/>
          <a:p>
            <a:r>
              <a:rPr lang="en-US" dirty="0" smtClean="0"/>
              <a:t>GLEON and PRAGMA Partnership</a:t>
            </a:r>
            <a:endParaRPr lang="en-US" dirty="0"/>
          </a:p>
        </p:txBody>
      </p:sp>
      <p:pic>
        <p:nvPicPr>
          <p:cNvPr id="5" name="Picture 2"/>
          <p:cNvPicPr>
            <a:picLocks noGrp="1" noChangeAspect="1" noChangeArrowheads="1"/>
          </p:cNvPicPr>
          <p:nvPr>
            <p:ph sz="half" idx="1"/>
          </p:nvPr>
        </p:nvPicPr>
        <p:blipFill rotWithShape="1">
          <a:blip r:embed="rId3" cstate="print">
            <a:extLst>
              <a:ext uri="{28A0092B-C50C-407E-A947-70E740481C1C}">
                <a14:useLocalDpi xmlns:a14="http://schemas.microsoft.com/office/drawing/2010/main" val="0"/>
              </a:ext>
            </a:extLst>
          </a:blip>
          <a:srcRect l="21804" t="20626" r="1975"/>
          <a:stretch/>
        </p:blipFill>
        <p:spPr bwMode="auto">
          <a:xfrm>
            <a:off x="419100" y="4540422"/>
            <a:ext cx="4038600" cy="22413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Content Placeholder 4"/>
          <p:cNvSpPr>
            <a:spLocks noGrp="1"/>
          </p:cNvSpPr>
          <p:nvPr>
            <p:ph sz="half" idx="2"/>
          </p:nvPr>
        </p:nvSpPr>
        <p:spPr>
          <a:xfrm>
            <a:off x="4474427" y="1600200"/>
            <a:ext cx="4267200" cy="5257800"/>
          </a:xfrm>
        </p:spPr>
        <p:txBody>
          <a:bodyPr>
            <a:normAutofit fontScale="92500" lnSpcReduction="10000"/>
          </a:bodyPr>
          <a:lstStyle/>
          <a:p>
            <a:r>
              <a:rPr lang="en-US" dirty="0" smtClean="0"/>
              <a:t>Predicting Lake Eutrophication</a:t>
            </a:r>
          </a:p>
          <a:p>
            <a:pPr lvl="1"/>
            <a:r>
              <a:rPr lang="en-US" dirty="0" smtClean="0"/>
              <a:t>Tracking use of shared data (provenance) to promote data sharing </a:t>
            </a:r>
          </a:p>
          <a:p>
            <a:pPr lvl="1"/>
            <a:r>
              <a:rPr lang="en-US" dirty="0" smtClean="0"/>
              <a:t>Differentiate algal communities</a:t>
            </a:r>
          </a:p>
          <a:p>
            <a:pPr lvl="1"/>
            <a:r>
              <a:rPr lang="en-US" dirty="0"/>
              <a:t>P</a:t>
            </a:r>
            <a:r>
              <a:rPr lang="en-US" dirty="0" smtClean="0"/>
              <a:t>rovide </a:t>
            </a:r>
            <a:r>
              <a:rPr lang="en-US" dirty="0"/>
              <a:t>insights into the drivers of phytoplankton </a:t>
            </a:r>
            <a:r>
              <a:rPr lang="en-US" dirty="0" smtClean="0"/>
              <a:t>dynamics</a:t>
            </a:r>
          </a:p>
          <a:p>
            <a:r>
              <a:rPr lang="en-US" dirty="0" smtClean="0"/>
              <a:t>Participants</a:t>
            </a:r>
          </a:p>
          <a:p>
            <a:pPr lvl="1"/>
            <a:r>
              <a:rPr lang="en-US" dirty="0" smtClean="0"/>
              <a:t>Paul Hanson (UW), Beth Plale (IU), GLEON Working Group – US, NZ, Korea, China, Ireland, England</a:t>
            </a:r>
            <a:endParaRPr lang="en-US" dirty="0"/>
          </a:p>
        </p:txBody>
      </p:sp>
      <p:sp>
        <p:nvSpPr>
          <p:cNvPr id="9" name="TextBox 8"/>
          <p:cNvSpPr txBox="1"/>
          <p:nvPr/>
        </p:nvSpPr>
        <p:spPr>
          <a:xfrm>
            <a:off x="4600170" y="1095649"/>
            <a:ext cx="4015715" cy="523220"/>
          </a:xfrm>
          <a:prstGeom prst="rect">
            <a:avLst/>
          </a:prstGeom>
          <a:noFill/>
        </p:spPr>
        <p:txBody>
          <a:bodyPr wrap="none" rtlCol="0">
            <a:spAutoFit/>
          </a:bodyPr>
          <a:lstStyle/>
          <a:p>
            <a:r>
              <a:rPr lang="en-US" sz="2800" b="1" dirty="0" smtClean="0">
                <a:solidFill>
                  <a:srgbClr val="454082"/>
                </a:solidFill>
              </a:rPr>
              <a:t>Scientific Expedition 2012</a:t>
            </a:r>
            <a:endParaRPr lang="en-US" sz="2800" b="1" dirty="0">
              <a:solidFill>
                <a:srgbClr val="454082"/>
              </a:solidFill>
            </a:endParaRPr>
          </a:p>
        </p:txBody>
      </p:sp>
      <p:sp>
        <p:nvSpPr>
          <p:cNvPr id="11" name="TextBox 10"/>
          <p:cNvSpPr txBox="1"/>
          <p:nvPr/>
        </p:nvSpPr>
        <p:spPr>
          <a:xfrm>
            <a:off x="639062" y="1066800"/>
            <a:ext cx="3598677" cy="954107"/>
          </a:xfrm>
          <a:prstGeom prst="rect">
            <a:avLst/>
          </a:prstGeom>
          <a:noFill/>
        </p:spPr>
        <p:txBody>
          <a:bodyPr wrap="none" rtlCol="0">
            <a:spAutoFit/>
          </a:bodyPr>
          <a:lstStyle/>
          <a:p>
            <a:pPr algn="ctr"/>
            <a:r>
              <a:rPr lang="en-US" sz="2800" b="1" dirty="0" smtClean="0">
                <a:solidFill>
                  <a:srgbClr val="454082"/>
                </a:solidFill>
              </a:rPr>
              <a:t>Global Lakes Ecological</a:t>
            </a:r>
          </a:p>
          <a:p>
            <a:pPr algn="ctr"/>
            <a:r>
              <a:rPr lang="en-US" sz="2800" b="1" dirty="0" smtClean="0">
                <a:solidFill>
                  <a:srgbClr val="454082"/>
                </a:solidFill>
              </a:rPr>
              <a:t>Observatory Network</a:t>
            </a:r>
            <a:endParaRPr lang="en-US" sz="2800" b="1" dirty="0">
              <a:solidFill>
                <a:srgbClr val="454082"/>
              </a:solidFill>
            </a:endParaRPr>
          </a:p>
        </p:txBody>
      </p:sp>
      <p:sp>
        <p:nvSpPr>
          <p:cNvPr id="13" name="Content Placeholder 4"/>
          <p:cNvSpPr txBox="1">
            <a:spLocks/>
          </p:cNvSpPr>
          <p:nvPr/>
        </p:nvSpPr>
        <p:spPr>
          <a:xfrm>
            <a:off x="304800" y="2057400"/>
            <a:ext cx="4267200" cy="2514600"/>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r>
              <a:rPr lang="en-US" dirty="0"/>
              <a:t>Network of People, Sensors, Data</a:t>
            </a:r>
          </a:p>
          <a:p>
            <a:r>
              <a:rPr lang="en-US" dirty="0" smtClean="0"/>
              <a:t>Launched as a PRAGMA Expedition in 2003</a:t>
            </a:r>
          </a:p>
          <a:p>
            <a:r>
              <a:rPr lang="en-US" dirty="0" smtClean="0"/>
              <a:t>Grown to more than 300 researchers</a:t>
            </a:r>
          </a:p>
          <a:p>
            <a:r>
              <a:rPr lang="en-US" dirty="0" smtClean="0"/>
              <a:t>Research: data across &gt;40 lakes</a:t>
            </a:r>
          </a:p>
          <a:p>
            <a:r>
              <a:rPr lang="en-US" dirty="0" smtClean="0"/>
              <a:t>Active Graduate Student Assoc.</a:t>
            </a:r>
          </a:p>
        </p:txBody>
      </p:sp>
    </p:spTree>
    <p:extLst>
      <p:ext uri="{BB962C8B-B14F-4D97-AF65-F5344CB8AC3E}">
        <p14:creationId xmlns:p14="http://schemas.microsoft.com/office/powerpoint/2010/main" val="272135715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3743</TotalTime>
  <Words>1595</Words>
  <Application>Microsoft Office PowerPoint</Application>
  <PresentationFormat>On-screen Show (4:3)</PresentationFormat>
  <Paragraphs>325</Paragraphs>
  <Slides>18</Slides>
  <Notes>11</Notes>
  <HiddenSlides>2</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Biodiversity, Ecosystems Services, and CI:  Potential, Challenges and Opportunities</vt:lpstr>
      <vt:lpstr>Welcome and Introductions</vt:lpstr>
      <vt:lpstr>Multiple Paths to This Workshop</vt:lpstr>
      <vt:lpstr>Goals for Workshop</vt:lpstr>
      <vt:lpstr>PRAGMA Community of Practice in the Asia Pacific Region</vt:lpstr>
      <vt:lpstr>PRAGMA A Practical Collaboration Framework</vt:lpstr>
      <vt:lpstr>PRAGMA’s Overarching Themes to Enable Team Science</vt:lpstr>
      <vt:lpstr>Understanding Adaptation in Extreme Environments: A Scientific Virtual Expedition</vt:lpstr>
      <vt:lpstr>GLEON and PRAGMA Partnership</vt:lpstr>
      <vt:lpstr>Grass-roots International CI</vt:lpstr>
      <vt:lpstr>Working Groups and Expeditions</vt:lpstr>
      <vt:lpstr>Progress through Active Participation</vt:lpstr>
      <vt:lpstr>Agenda - Morning</vt:lpstr>
      <vt:lpstr>Agenda - Afternoon</vt:lpstr>
      <vt:lpstr>Thanks</vt:lpstr>
      <vt:lpstr>PowerPoint Presentation</vt:lpstr>
      <vt:lpstr>PRAGMA Biodiversity - LifeMapper  Experiment</vt:lpstr>
      <vt:lpstr>Opportunity: Strategic Partnership AP-BON and PRAGMA</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 A</dc:creator>
  <cp:lastModifiedBy>Peter A</cp:lastModifiedBy>
  <cp:revision>47</cp:revision>
  <dcterms:created xsi:type="dcterms:W3CDTF">2012-08-26T20:28:35Z</dcterms:created>
  <dcterms:modified xsi:type="dcterms:W3CDTF">2012-10-08T22:27:41Z</dcterms:modified>
</cp:coreProperties>
</file>

<file path=docProps/thumbnail.jpeg>
</file>